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325" r:id="rId21"/>
    <p:sldId id="277" r:id="rId22"/>
    <p:sldId id="283" r:id="rId23"/>
    <p:sldId id="284" r:id="rId24"/>
    <p:sldId id="285" r:id="rId25"/>
    <p:sldId id="286" r:id="rId26"/>
    <p:sldId id="279" r:id="rId27"/>
    <p:sldId id="281" r:id="rId28"/>
    <p:sldId id="282" r:id="rId29"/>
    <p:sldId id="278" r:id="rId30"/>
    <p:sldId id="280" r:id="rId31"/>
    <p:sldId id="289" r:id="rId32"/>
    <p:sldId id="307" r:id="rId33"/>
    <p:sldId id="306" r:id="rId34"/>
    <p:sldId id="290"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4" r:id="rId49"/>
    <p:sldId id="312" r:id="rId50"/>
    <p:sldId id="320" r:id="rId51"/>
    <p:sldId id="321" r:id="rId52"/>
    <p:sldId id="310" r:id="rId53"/>
    <p:sldId id="322" r:id="rId54"/>
    <p:sldId id="308" r:id="rId55"/>
    <p:sldId id="311" r:id="rId56"/>
    <p:sldId id="309" r:id="rId57"/>
    <p:sldId id="313" r:id="rId58"/>
    <p:sldId id="315" r:id="rId59"/>
    <p:sldId id="314" r:id="rId60"/>
    <p:sldId id="316" r:id="rId61"/>
    <p:sldId id="317" r:id="rId62"/>
    <p:sldId id="319" r:id="rId63"/>
    <p:sldId id="318" r:id="rId64"/>
    <p:sldId id="323" r:id="rId65"/>
    <p:sldId id="324" r:id="rId66"/>
    <p:sldId id="326" r:id="rId67"/>
    <p:sldId id="327" r:id="rId68"/>
    <p:sldId id="328" r:id="rId69"/>
    <p:sldId id="329" r:id="rId70"/>
    <p:sldId id="330" r:id="rId71"/>
    <p:sldId id="331"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eswar" initials="m" lastIdx="1" clrIdx="0">
    <p:extLst>
      <p:ext uri="{19B8F6BF-5375-455C-9EA6-DF929625EA0E}">
        <p15:presenceInfo xmlns:p15="http://schemas.microsoft.com/office/powerpoint/2012/main" userId="monesw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608" autoAdjust="0"/>
    <p:restoredTop sz="94660"/>
  </p:normalViewPr>
  <p:slideViewPr>
    <p:cSldViewPr>
      <p:cViewPr varScale="1">
        <p:scale>
          <a:sx n="74" d="100"/>
          <a:sy n="74" d="100"/>
        </p:scale>
        <p:origin x="1061"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424B3-57F0-4D01-9E81-14F070586397}" type="datetimeFigureOut">
              <a:rPr lang="en-IN" smtClean="0"/>
              <a:t>11-01-2024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703B1-3C7B-462E-A854-5D6B4920D5FC}" type="slidenum">
              <a:rPr lang="en-IN" smtClean="0"/>
              <a:t>‹#›</a:t>
            </a:fld>
            <a:endParaRPr lang="en-IN"/>
          </a:p>
        </p:txBody>
      </p:sp>
    </p:spTree>
    <p:extLst>
      <p:ext uri="{BB962C8B-B14F-4D97-AF65-F5344CB8AC3E}">
        <p14:creationId xmlns:p14="http://schemas.microsoft.com/office/powerpoint/2010/main" val="3304325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20297-3151-4D9B-872C-66B21328C5D0}"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20297-3151-4D9B-872C-66B21328C5D0}"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20297-3151-4D9B-872C-66B21328C5D0}"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a:t>WATER POLLUTION AND ITS MANAGEMENT</a:t>
            </a:r>
            <a:br>
              <a:rPr lang="en-US" sz="3600" dirty="0"/>
            </a:br>
            <a:r>
              <a:rPr lang="en-US" sz="3600" dirty="0"/>
              <a:t>UNIT III</a:t>
            </a:r>
            <a:br>
              <a:rPr lang="en-US" sz="3600" dirty="0"/>
            </a:br>
            <a:r>
              <a:rPr lang="en-US" sz="3600" dirty="0"/>
              <a:t>18CEO405T</a:t>
            </a:r>
          </a:p>
        </p:txBody>
      </p:sp>
    </p:spTree>
    <p:extLst>
      <p:ext uri="{BB962C8B-B14F-4D97-AF65-F5344CB8AC3E}">
        <p14:creationId xmlns:p14="http://schemas.microsoft.com/office/powerpoint/2010/main" val="244951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fontScale="92500"/>
          </a:bodyPr>
          <a:lstStyle/>
          <a:p>
            <a:pPr algn="just"/>
            <a:r>
              <a:rPr lang="en-IN" sz="1900" dirty="0">
                <a:latin typeface="Century Gothic" panose="020B0502020202020204" pitchFamily="34" charset="0"/>
              </a:rPr>
              <a:t>Preliminary treatment: Flow measurement, screening, pumping, and grit removal are normally the first steps in processing a municipal wastewater.</a:t>
            </a:r>
          </a:p>
          <a:p>
            <a:pPr algn="just"/>
            <a:r>
              <a:rPr lang="en-IN" sz="1900" dirty="0">
                <a:latin typeface="Century Gothic" panose="020B0502020202020204" pitchFamily="34" charset="0"/>
              </a:rPr>
              <a:t>Chlorine solution or ferric chloride may be added to raw wastewater for odor control and to improve settling characteristics of the solids.</a:t>
            </a:r>
          </a:p>
          <a:p>
            <a:pPr algn="just"/>
            <a:r>
              <a:rPr lang="en-IN" sz="1900" dirty="0">
                <a:latin typeface="Century Gothic" panose="020B0502020202020204" pitchFamily="34" charset="0"/>
              </a:rPr>
              <a:t>The arrangement of preliminary units varies but the following general rules apply. A Parshall flume is typically located first and ahead of screen and prior to the introduction of in-plant recycle flows.</a:t>
            </a:r>
          </a:p>
          <a:p>
            <a:pPr algn="just"/>
            <a:r>
              <a:rPr lang="en-IN" sz="1900" dirty="0">
                <a:latin typeface="Century Gothic" panose="020B0502020202020204" pitchFamily="34" charset="0"/>
              </a:rPr>
              <a:t>Bubbler or ultrasonic meters measure the water level, which is converted into flow using flume equations.</a:t>
            </a:r>
          </a:p>
          <a:p>
            <a:pPr algn="just"/>
            <a:r>
              <a:rPr lang="en-IN" sz="1900" dirty="0">
                <a:latin typeface="Century Gothic" panose="020B0502020202020204" pitchFamily="34" charset="0"/>
              </a:rPr>
              <a:t>Screens protect pumps and prevent large solids from fouling subsequent units. With variable speed pumps, a magnetic flow meter in the discharge pipe or a flume may be placed on the discharge side the pumps.</a:t>
            </a: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4276347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a:bodyPr>
          <a:lstStyle/>
          <a:p>
            <a:pPr algn="just"/>
            <a:r>
              <a:rPr lang="en-IN" sz="1900" dirty="0">
                <a:latin typeface="Century Gothic" panose="020B0502020202020204" pitchFamily="34" charset="0"/>
              </a:rPr>
              <a:t>Grit removal reduces abrasive wear on mechanical equipment and prevents the accumulation of sand in tanks and piping.</a:t>
            </a:r>
          </a:p>
          <a:p>
            <a:pPr algn="just"/>
            <a:r>
              <a:rPr lang="en-IN" sz="1900" dirty="0">
                <a:latin typeface="Century Gothic" panose="020B0502020202020204" pitchFamily="34" charset="0"/>
              </a:rPr>
              <a:t>Although ideally grit should be taken out ahead of the lift pumps, grit chambers located aboveground are far more economical and offset the cost of pump maintenance</a:t>
            </a: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3184196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lnSpcReduction="10000"/>
          </a:bodyPr>
          <a:lstStyle/>
          <a:p>
            <a:pPr algn="just"/>
            <a:r>
              <a:rPr lang="en-IN" sz="1900" dirty="0">
                <a:latin typeface="Century Gothic" panose="020B0502020202020204" pitchFamily="34" charset="0"/>
              </a:rPr>
              <a:t>Secondary treatment: Biological filtration: Fixed-growth biological systems are those that contact wastewater with microbial growths attached to the surfaces of supporting media. Where the wastewater is distributed over a bed of crushed rock, the unit is commonly referred to as trickling filter.</a:t>
            </a:r>
          </a:p>
          <a:p>
            <a:pPr algn="just"/>
            <a:r>
              <a:rPr lang="en-IN" sz="1900" dirty="0">
                <a:latin typeface="Century Gothic" panose="020B0502020202020204" pitchFamily="34" charset="0"/>
              </a:rPr>
              <a:t>With the development of synthetic media used in place of stone, the term biological tower was introduced, since these installations are often 14 to 20 feet in depth rather than the traditional 6 feet stone media filter.</a:t>
            </a:r>
          </a:p>
          <a:p>
            <a:pPr algn="just"/>
            <a:r>
              <a:rPr lang="en-IN" sz="1900" dirty="0">
                <a:latin typeface="Century Gothic" panose="020B0502020202020204" pitchFamily="34" charset="0"/>
              </a:rPr>
              <a:t>Another type of fixed-growth system is rotating biological contractor, where a series of circular plates on a common shaft are slowly rotated while partly submerged in wastewater.</a:t>
            </a:r>
          </a:p>
          <a:p>
            <a:pPr algn="just"/>
            <a:r>
              <a:rPr lang="en-IN" sz="1900" dirty="0">
                <a:latin typeface="Century Gothic" panose="020B0502020202020204" pitchFamily="34" charset="0"/>
              </a:rPr>
              <a:t>Although the physical structures differ, the biological process in essentially the same in all of these fixed-growth systems.</a:t>
            </a: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225876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fontScale="92500"/>
          </a:bodyPr>
          <a:lstStyle/>
          <a:p>
            <a:pPr algn="just"/>
            <a:r>
              <a:rPr lang="en-IN" sz="1900" dirty="0">
                <a:latin typeface="Century Gothic" panose="020B0502020202020204" pitchFamily="34" charset="0"/>
              </a:rPr>
              <a:t>Domestic wastewater sprinkled over fixed media produces biological slimes that coat the surface. The films consist primarily of bacteria, protozoa, and fungi that feed on waste organics.</a:t>
            </a:r>
          </a:p>
          <a:p>
            <a:pPr algn="just"/>
            <a:r>
              <a:rPr lang="en-IN" sz="1900" dirty="0">
                <a:latin typeface="Century Gothic" panose="020B0502020202020204" pitchFamily="34" charset="0"/>
              </a:rPr>
              <a:t>Sludge worms, fly larvae, rotifers, and other biota are also found, and during warm weather sunlight promotes algae growth on the surface of a filter bed.</a:t>
            </a:r>
          </a:p>
          <a:p>
            <a:pPr algn="just"/>
            <a:r>
              <a:rPr lang="en-IN" sz="1900" dirty="0">
                <a:latin typeface="Century Gothic" panose="020B0502020202020204" pitchFamily="34" charset="0"/>
              </a:rPr>
              <a:t>As the waste water flows over the slime layer, organic matter and dissolved oxygen are extracted, and metabolic end products, such as carbon dioxide, are released. Dissolved oxygen in the liquid is replenished by absorption from the air in the voids surrounding the filter media.</a:t>
            </a:r>
          </a:p>
          <a:p>
            <a:pPr algn="just"/>
            <a:r>
              <a:rPr lang="en-IN" sz="1900" dirty="0">
                <a:latin typeface="Century Gothic" panose="020B0502020202020204" pitchFamily="34" charset="0"/>
              </a:rPr>
              <a:t>Although very thin, the biological layer is anaerobic at the bottom. Therefore, although biological filtration is commonly referred to as aerobic treatment, it is in fact a facultative system incorporating both aerobic and anaerobic activity.</a:t>
            </a:r>
          </a:p>
          <a:p>
            <a:pPr algn="just"/>
            <a:endParaRPr lang="en-IN" sz="1900" dirty="0">
              <a:latin typeface="Century Gothic" panose="020B0502020202020204" pitchFamily="34" charset="0"/>
            </a:endParaRP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10290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a:bodyPr>
          <a:lstStyle/>
          <a:p>
            <a:pPr algn="just"/>
            <a:r>
              <a:rPr lang="en-IN" sz="1900" dirty="0">
                <a:latin typeface="Century Gothic" panose="020B0502020202020204" pitchFamily="34" charset="0"/>
              </a:rPr>
              <a:t>Organisms attached to the media in the upper layer of a bed grow rapidly, feeding on the abundant food supply. As the wastewater trickles downward, the organic content decreases to the point where microorganisms in the lower zone are in a state of starvation.</a:t>
            </a:r>
          </a:p>
          <a:p>
            <a:pPr algn="just"/>
            <a:r>
              <a:rPr lang="en-IN" sz="1900" dirty="0">
                <a:latin typeface="Century Gothic" panose="020B0502020202020204" pitchFamily="34" charset="0"/>
              </a:rPr>
              <a:t>Thus the majority of BOD is extracted in the upper 2 or 3 feet of a 6 feet filter.</a:t>
            </a:r>
          </a:p>
          <a:p>
            <a:pPr algn="just"/>
            <a:r>
              <a:rPr lang="en-IN" sz="1900" dirty="0">
                <a:latin typeface="Century Gothic" panose="020B0502020202020204" pitchFamily="34" charset="0"/>
              </a:rPr>
              <a:t>Excess microbial growth sloughing off the media is removed from the filter effluent by a secondary clarifier.</a:t>
            </a:r>
          </a:p>
          <a:p>
            <a:pPr algn="just"/>
            <a:r>
              <a:rPr lang="en-IN" sz="1900" dirty="0">
                <a:latin typeface="Century Gothic" panose="020B0502020202020204" pitchFamily="34" charset="0"/>
              </a:rPr>
              <a:t>Organic overload of a stone-media filter, in combination with </a:t>
            </a: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2444384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179512" y="1196752"/>
            <a:ext cx="8640960" cy="4752528"/>
          </a:xfrm>
        </p:spPr>
        <p:txBody>
          <a:bodyPr>
            <a:noAutofit/>
          </a:bodyPr>
          <a:lstStyle/>
          <a:p>
            <a:pPr algn="just"/>
            <a:r>
              <a:rPr lang="en-IN" sz="1800" dirty="0">
                <a:latin typeface="Century Gothic" panose="020B0502020202020204" pitchFamily="34" charset="0"/>
              </a:rPr>
              <a:t>The existing policies for regulating wastewater management are based on certain environmental laws and certain policies and legal provisions viz. </a:t>
            </a:r>
          </a:p>
          <a:p>
            <a:pPr algn="just"/>
            <a:r>
              <a:rPr lang="en-IN" sz="1800" dirty="0">
                <a:latin typeface="Century Gothic" panose="020B0502020202020204" pitchFamily="34" charset="0"/>
              </a:rPr>
              <a:t>1. Constitutional Provisions on sanitation and water pollution; </a:t>
            </a:r>
          </a:p>
          <a:p>
            <a:pPr algn="just"/>
            <a:r>
              <a:rPr lang="en-IN" sz="1800" dirty="0">
                <a:latin typeface="Century Gothic" panose="020B0502020202020204" pitchFamily="34" charset="0"/>
              </a:rPr>
              <a:t>2. National Environment Policy, 2006; </a:t>
            </a:r>
          </a:p>
          <a:p>
            <a:pPr algn="just"/>
            <a:r>
              <a:rPr lang="en-IN" sz="1800" dirty="0">
                <a:latin typeface="Century Gothic" panose="020B0502020202020204" pitchFamily="34" charset="0"/>
              </a:rPr>
              <a:t>3. National Sanitation Policy, 2008; </a:t>
            </a:r>
          </a:p>
          <a:p>
            <a:pPr algn="just"/>
            <a:r>
              <a:rPr lang="en-IN" sz="1800" dirty="0">
                <a:latin typeface="Century Gothic" panose="020B0502020202020204" pitchFamily="34" charset="0"/>
              </a:rPr>
              <a:t>4. Hazardous waste (Management and Handling) Rules, 1989; Municipalities Act; </a:t>
            </a:r>
          </a:p>
          <a:p>
            <a:pPr algn="just"/>
            <a:r>
              <a:rPr lang="en-IN" sz="1800" dirty="0">
                <a:latin typeface="Century Gothic" panose="020B0502020202020204" pitchFamily="34" charset="0"/>
              </a:rPr>
              <a:t>5. District Municipalities Act etc..</a:t>
            </a:r>
          </a:p>
        </p:txBody>
      </p:sp>
    </p:spTree>
    <p:extLst>
      <p:ext uri="{BB962C8B-B14F-4D97-AF65-F5344CB8AC3E}">
        <p14:creationId xmlns:p14="http://schemas.microsoft.com/office/powerpoint/2010/main" val="1905340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179512" y="1196752"/>
            <a:ext cx="8856984" cy="4752528"/>
          </a:xfrm>
        </p:spPr>
        <p:txBody>
          <a:bodyPr>
            <a:noAutofit/>
          </a:bodyPr>
          <a:lstStyle/>
          <a:p>
            <a:pPr algn="just"/>
            <a:r>
              <a:rPr lang="en-IN" sz="1800" dirty="0">
                <a:latin typeface="Century Gothic" panose="020B0502020202020204" pitchFamily="34" charset="0"/>
              </a:rPr>
              <a:t>Creation of sewerage infrastructure for sewage disposal is responsibility of </a:t>
            </a:r>
            <a:r>
              <a:rPr lang="en-IN" sz="1800" dirty="0">
                <a:solidFill>
                  <a:srgbClr val="C00000"/>
                </a:solidFill>
                <a:latin typeface="Century Gothic" panose="020B0502020202020204" pitchFamily="34" charset="0"/>
              </a:rPr>
              <a:t>State governments/urban local bodies</a:t>
            </a:r>
            <a:r>
              <a:rPr lang="en-IN" sz="1800" dirty="0">
                <a:latin typeface="Century Gothic" panose="020B0502020202020204" pitchFamily="34" charset="0"/>
              </a:rPr>
              <a:t>, though their efforts are supplemented through </a:t>
            </a:r>
            <a:r>
              <a:rPr lang="en-IN" sz="1800" dirty="0">
                <a:solidFill>
                  <a:srgbClr val="C00000"/>
                </a:solidFill>
                <a:latin typeface="Century Gothic" panose="020B0502020202020204" pitchFamily="34" charset="0"/>
              </a:rPr>
              <a:t>central schemes</a:t>
            </a:r>
            <a:r>
              <a:rPr lang="en-IN" sz="1800" dirty="0">
                <a:latin typeface="Century Gothic" panose="020B0502020202020204" pitchFamily="34" charset="0"/>
              </a:rPr>
              <a:t>, such as National River </a:t>
            </a:r>
            <a:r>
              <a:rPr lang="en-IN" sz="1800" dirty="0">
                <a:solidFill>
                  <a:srgbClr val="C00000"/>
                </a:solidFill>
                <a:latin typeface="Century Gothic" panose="020B0502020202020204" pitchFamily="34" charset="0"/>
              </a:rPr>
              <a:t>Conservation Plan</a:t>
            </a:r>
            <a:r>
              <a:rPr lang="en-IN" sz="1800" dirty="0">
                <a:latin typeface="Century Gothic" panose="020B0502020202020204" pitchFamily="34" charset="0"/>
              </a:rPr>
              <a:t>, </a:t>
            </a:r>
            <a:r>
              <a:rPr lang="en-IN" sz="1800" dirty="0">
                <a:solidFill>
                  <a:srgbClr val="C00000"/>
                </a:solidFill>
                <a:latin typeface="Century Gothic" panose="020B0502020202020204" pitchFamily="34" charset="0"/>
              </a:rPr>
              <a:t>National Lake Conservation Plan</a:t>
            </a:r>
            <a:r>
              <a:rPr lang="en-IN" sz="1800" dirty="0">
                <a:latin typeface="Century Gothic" panose="020B0502020202020204" pitchFamily="34" charset="0"/>
              </a:rPr>
              <a:t>, </a:t>
            </a:r>
            <a:r>
              <a:rPr lang="en-IN" sz="1800" dirty="0">
                <a:solidFill>
                  <a:srgbClr val="C00000"/>
                </a:solidFill>
                <a:latin typeface="Century Gothic" panose="020B0502020202020204" pitchFamily="34" charset="0"/>
              </a:rPr>
              <a:t>Jawaharlal Nehru National Urban</a:t>
            </a:r>
            <a:r>
              <a:rPr lang="en-IN" sz="1800" dirty="0">
                <a:latin typeface="Century Gothic" panose="020B0502020202020204" pitchFamily="34" charset="0"/>
              </a:rPr>
              <a:t> </a:t>
            </a:r>
            <a:r>
              <a:rPr lang="en-IN" sz="1800" dirty="0">
                <a:solidFill>
                  <a:srgbClr val="C00000"/>
                </a:solidFill>
                <a:latin typeface="Century Gothic" panose="020B0502020202020204" pitchFamily="34" charset="0"/>
              </a:rPr>
              <a:t>Renewal Mission</a:t>
            </a:r>
            <a:r>
              <a:rPr lang="en-IN" sz="1800" dirty="0">
                <a:latin typeface="Century Gothic" panose="020B0502020202020204" pitchFamily="34" charset="0"/>
              </a:rPr>
              <a:t>, and </a:t>
            </a:r>
            <a:r>
              <a:rPr lang="en-IN" sz="1800" dirty="0">
                <a:solidFill>
                  <a:srgbClr val="C00000"/>
                </a:solidFill>
                <a:latin typeface="Century Gothic" panose="020B0502020202020204" pitchFamily="34" charset="0"/>
              </a:rPr>
              <a:t>Urban Infrastructure Scheme </a:t>
            </a:r>
            <a:r>
              <a:rPr lang="en-IN" sz="1800" dirty="0">
                <a:latin typeface="Century Gothic" panose="020B0502020202020204" pitchFamily="34" charset="0"/>
              </a:rPr>
              <a:t>for Small and Medium Towns (</a:t>
            </a:r>
            <a:r>
              <a:rPr lang="en-IN" sz="1800" dirty="0" err="1">
                <a:latin typeface="Century Gothic" panose="020B0502020202020204" pitchFamily="34" charset="0"/>
              </a:rPr>
              <a:t>MoEF</a:t>
            </a:r>
            <a:r>
              <a:rPr lang="en-IN" sz="1800" dirty="0">
                <a:latin typeface="Century Gothic" panose="020B0502020202020204" pitchFamily="34" charset="0"/>
              </a:rPr>
              <a:t>, 2012). </a:t>
            </a:r>
          </a:p>
          <a:p>
            <a:pPr algn="just"/>
            <a:r>
              <a:rPr lang="en-IN" sz="1800" dirty="0">
                <a:latin typeface="Century Gothic" panose="020B0502020202020204" pitchFamily="34" charset="0"/>
              </a:rPr>
              <a:t>However, operation and maintenance of sewerage infrastructure including treatment plants are responsibilities of State governments/urban local bodies and their agencies. </a:t>
            </a:r>
          </a:p>
          <a:p>
            <a:pPr algn="just"/>
            <a:r>
              <a:rPr lang="en-IN" sz="1800" dirty="0">
                <a:latin typeface="Century Gothic" panose="020B0502020202020204" pitchFamily="34" charset="0"/>
              </a:rPr>
              <a:t>As per Water Act 1974, State Pollution Control Boards possesses statutory power to take action against any defaulting agency. Water Act 1974 also emphasizes utilization of treated sewage in irrigation, but this issue has been ignored by the State Governments. </a:t>
            </a:r>
          </a:p>
        </p:txBody>
      </p:sp>
    </p:spTree>
    <p:extLst>
      <p:ext uri="{BB962C8B-B14F-4D97-AF65-F5344CB8AC3E}">
        <p14:creationId xmlns:p14="http://schemas.microsoft.com/office/powerpoint/2010/main" val="401677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179512" y="1196752"/>
            <a:ext cx="8640960" cy="4752528"/>
          </a:xfrm>
        </p:spPr>
        <p:txBody>
          <a:bodyPr>
            <a:noAutofit/>
          </a:bodyPr>
          <a:lstStyle/>
          <a:p>
            <a:pPr algn="just"/>
            <a:r>
              <a:rPr lang="en-IN" sz="1700" dirty="0">
                <a:latin typeface="Century Gothic" panose="020B0502020202020204" pitchFamily="34" charset="0"/>
              </a:rPr>
              <a:t>In addition to setting up treatment plants, Central Government, State Government and the Board have given fiscal incentives to industries/investors to encourage them to invest in pollution control. Incentives/ concessions available to them are: </a:t>
            </a:r>
          </a:p>
          <a:p>
            <a:pPr algn="just"/>
            <a:r>
              <a:rPr lang="en-IN" sz="1700" dirty="0">
                <a:latin typeface="Century Gothic" panose="020B0502020202020204" pitchFamily="34" charset="0"/>
              </a:rPr>
              <a:t>Depreciation allowance at a higher rate is allowed on devices and systems installed for minimising pollution or for conservation of natural resources. </a:t>
            </a:r>
          </a:p>
          <a:p>
            <a:pPr algn="just"/>
            <a:r>
              <a:rPr lang="en-IN" sz="1700" dirty="0">
                <a:latin typeface="Century Gothic" panose="020B0502020202020204" pitchFamily="34" charset="0"/>
              </a:rPr>
              <a:t>Investment allowance at a higher rate is allowed for systems and devices listed under depreciation allowance. </a:t>
            </a:r>
          </a:p>
          <a:p>
            <a:pPr algn="just"/>
            <a:r>
              <a:rPr lang="en-IN" sz="1700" dirty="0">
                <a:latin typeface="Century Gothic" panose="020B0502020202020204" pitchFamily="34" charset="0"/>
              </a:rPr>
              <a:t>To reduce pollution and to decongest cities, industries are encouraged to shift from urban areas. </a:t>
            </a:r>
          </a:p>
          <a:p>
            <a:pPr algn="just"/>
            <a:r>
              <a:rPr lang="en-IN" sz="1700" dirty="0">
                <a:latin typeface="Century Gothic" panose="020B0502020202020204" pitchFamily="34" charset="0"/>
              </a:rPr>
              <a:t>Capital gains arising from transfer of buildings or lands used for the business are exempted from tax if these are used for acquiring lands or constructing building for the purpose of shifting business to a new place. </a:t>
            </a:r>
            <a:endParaRPr lang="en-IN" sz="17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140657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70338" y="980728"/>
            <a:ext cx="9073662" cy="5688632"/>
          </a:xfrm>
        </p:spPr>
        <p:txBody>
          <a:bodyPr>
            <a:noAutofit/>
          </a:bodyPr>
          <a:lstStyle/>
          <a:p>
            <a:pPr algn="just"/>
            <a:r>
              <a:rPr lang="en-IN" sz="1700" dirty="0">
                <a:latin typeface="Century Gothic" panose="020B0502020202020204" pitchFamily="34" charset="0"/>
              </a:rPr>
              <a:t>Reduction in central excise duty for procuring the pollution control equipment's.</a:t>
            </a:r>
          </a:p>
          <a:p>
            <a:pPr algn="just"/>
            <a:r>
              <a:rPr lang="en-IN" sz="1700" dirty="0">
                <a:latin typeface="Century Gothic" panose="020B0502020202020204" pitchFamily="34" charset="0"/>
              </a:rPr>
              <a:t>Subsidies to industries subject for installation pollution control devices. Rebate on cess due on water consumed by industries, if the industry successfully commissions an effluent treatment plant and so long as it functions effectively. </a:t>
            </a:r>
          </a:p>
          <a:p>
            <a:pPr algn="just"/>
            <a:r>
              <a:rPr lang="en-IN" sz="1700" dirty="0">
                <a:latin typeface="Century Gothic" panose="020B0502020202020204" pitchFamily="34" charset="0"/>
              </a:rPr>
              <a:t>Distribution of awards to industries based on their pollution control activities. </a:t>
            </a:r>
          </a:p>
          <a:p>
            <a:pPr algn="just"/>
            <a:r>
              <a:rPr lang="en-IN" sz="1700" dirty="0">
                <a:latin typeface="Century Gothic" panose="020B0502020202020204" pitchFamily="34" charset="0"/>
              </a:rPr>
              <a:t>Amount paid by a tax payer, to any association or institution implementing programmes for conservation of natural resources, is allowed to be deducted while computing income tax. </a:t>
            </a:r>
          </a:p>
          <a:p>
            <a:pPr algn="just"/>
            <a:r>
              <a:rPr lang="en-IN" sz="1700" dirty="0">
                <a:latin typeface="Century Gothic" panose="020B0502020202020204" pitchFamily="34" charset="0"/>
              </a:rPr>
              <a:t>Customs duty exemption is granted by the Central Government for items imported to improve safety and pollution control in chemical industries. </a:t>
            </a:r>
            <a:endParaRPr lang="en-IN" sz="17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922747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A5D-B3EA-4E17-A58D-CAE6106EAE2F}"/>
              </a:ext>
            </a:extLst>
          </p:cNvPr>
          <p:cNvSpPr>
            <a:spLocks noGrp="1"/>
          </p:cNvSpPr>
          <p:nvPr>
            <p:ph type="title"/>
          </p:nvPr>
        </p:nvSpPr>
        <p:spPr>
          <a:xfrm>
            <a:off x="457200" y="7430"/>
            <a:ext cx="8229600" cy="1143000"/>
          </a:xfrm>
        </p:spPr>
        <p:txBody>
          <a:bodyPr>
            <a:normAutofit fontScale="90000"/>
          </a:bodyPr>
          <a:lstStyle/>
          <a:p>
            <a:r>
              <a:rPr lang="en-IN" dirty="0"/>
              <a:t>GUIDELINES FOR CONTROLLING INDUSTRIAL WASTE WATER</a:t>
            </a:r>
          </a:p>
        </p:txBody>
      </p:sp>
      <p:sp>
        <p:nvSpPr>
          <p:cNvPr id="3" name="Content Placeholder 2">
            <a:extLst>
              <a:ext uri="{FF2B5EF4-FFF2-40B4-BE49-F238E27FC236}">
                <a16:creationId xmlns:a16="http://schemas.microsoft.com/office/drawing/2014/main" id="{215780DD-A5BA-4769-8299-77AC38EE000A}"/>
              </a:ext>
            </a:extLst>
          </p:cNvPr>
          <p:cNvSpPr>
            <a:spLocks noGrp="1"/>
          </p:cNvSpPr>
          <p:nvPr>
            <p:ph idx="1"/>
          </p:nvPr>
        </p:nvSpPr>
        <p:spPr>
          <a:xfrm>
            <a:off x="179512" y="1196752"/>
            <a:ext cx="8640960" cy="4752528"/>
          </a:xfrm>
        </p:spPr>
        <p:txBody>
          <a:bodyPr>
            <a:noAutofit/>
          </a:bodyPr>
          <a:lstStyle/>
          <a:p>
            <a:pPr algn="just"/>
            <a:r>
              <a:rPr lang="en-IN" sz="1700" b="1" i="0" dirty="0">
                <a:solidFill>
                  <a:srgbClr val="C00000"/>
                </a:solidFill>
                <a:effectLst/>
                <a:latin typeface="Century Gothic" panose="020B0502020202020204" pitchFamily="34" charset="0"/>
              </a:rPr>
              <a:t>Legislative and institutional developments:</a:t>
            </a:r>
          </a:p>
          <a:p>
            <a:pPr algn="just"/>
            <a:r>
              <a:rPr lang="en-IN" sz="1500" i="0" dirty="0">
                <a:solidFill>
                  <a:srgbClr val="002060"/>
                </a:solidFill>
                <a:effectLst/>
                <a:latin typeface="Century Gothic" panose="020B0502020202020204" pitchFamily="34" charset="0"/>
              </a:rPr>
              <a:t> Industry’s responsibility to </a:t>
            </a:r>
            <a:r>
              <a:rPr lang="en-IN" sz="1500" i="0" dirty="0" err="1">
                <a:solidFill>
                  <a:srgbClr val="002060"/>
                </a:solidFill>
                <a:effectLst/>
                <a:latin typeface="Century Gothic" panose="020B0502020202020204" pitchFamily="34" charset="0"/>
              </a:rPr>
              <a:t>pretreat</a:t>
            </a:r>
            <a:r>
              <a:rPr lang="en-IN" sz="1500" i="0" dirty="0">
                <a:solidFill>
                  <a:srgbClr val="002060"/>
                </a:solidFill>
                <a:effectLst/>
                <a:latin typeface="Century Gothic" panose="020B0502020202020204" pitchFamily="34" charset="0"/>
              </a:rPr>
              <a:t> their wastewater should be included in national legislation.</a:t>
            </a:r>
          </a:p>
          <a:p>
            <a:pPr algn="just"/>
            <a:r>
              <a:rPr lang="en-IN" sz="1500" i="0" dirty="0">
                <a:solidFill>
                  <a:srgbClr val="002060"/>
                </a:solidFill>
                <a:effectLst/>
                <a:latin typeface="Century Gothic" panose="020B0502020202020204" pitchFamily="34" charset="0"/>
              </a:rPr>
              <a:t>The role of industrial wastewater contracts should be defined in national legislation.</a:t>
            </a:r>
          </a:p>
          <a:p>
            <a:pPr algn="just"/>
            <a:r>
              <a:rPr lang="en-IN" sz="1500" i="0" dirty="0">
                <a:solidFill>
                  <a:srgbClr val="002060"/>
                </a:solidFill>
                <a:effectLst/>
                <a:latin typeface="Century Gothic" panose="020B0502020202020204" pitchFamily="34" charset="0"/>
              </a:rPr>
              <a:t>Environmental permits should be granted on a sufficiently high level independent from local interests.</a:t>
            </a:r>
          </a:p>
          <a:p>
            <a:pPr algn="just"/>
            <a:r>
              <a:rPr lang="en-IN" sz="1500" i="0" dirty="0">
                <a:solidFill>
                  <a:srgbClr val="002060"/>
                </a:solidFill>
                <a:effectLst/>
                <a:latin typeface="Century Gothic" panose="020B0502020202020204" pitchFamily="34" charset="0"/>
              </a:rPr>
              <a:t>Water utilities and municipal wastewater treatment plants (WWTPs) need to be provided with real influence in industrial permit conditions by requesting their comments during the course of the permitting process.</a:t>
            </a:r>
          </a:p>
          <a:p>
            <a:pPr algn="just"/>
            <a:r>
              <a:rPr lang="en-IN" sz="1500" i="0" dirty="0">
                <a:solidFill>
                  <a:srgbClr val="002060"/>
                </a:solidFill>
                <a:effectLst/>
                <a:latin typeface="Century Gothic" panose="020B0502020202020204" pitchFamily="34" charset="0"/>
              </a:rPr>
              <a:t>Authorities and water utilities should be able to carry out inspections on an industrial property and repeated misconducts should lead to fines and eventually to closure of the polluting facility.</a:t>
            </a:r>
          </a:p>
          <a:p>
            <a:pPr algn="just"/>
            <a:r>
              <a:rPr lang="en-IN" sz="1500" i="0" dirty="0">
                <a:solidFill>
                  <a:srgbClr val="002060"/>
                </a:solidFill>
                <a:effectLst/>
                <a:latin typeface="Century Gothic" panose="020B0502020202020204" pitchFamily="34" charset="0"/>
              </a:rPr>
              <a:t>Independent regional water utility companies or centralized wastewater treatment is seen as a solution for preventing local economic and industrial policy from affecting the management of industrial wastewaters.</a:t>
            </a:r>
            <a:endParaRPr lang="en-IN" sz="15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4236520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E68E-A116-4CC6-AA27-3FDFCDC09F7A}"/>
              </a:ext>
            </a:extLst>
          </p:cNvPr>
          <p:cNvSpPr>
            <a:spLocks noGrp="1"/>
          </p:cNvSpPr>
          <p:nvPr>
            <p:ph type="title"/>
          </p:nvPr>
        </p:nvSpPr>
        <p:spPr>
          <a:xfrm>
            <a:off x="457200" y="0"/>
            <a:ext cx="8229600" cy="1143000"/>
          </a:xfrm>
        </p:spPr>
        <p:txBody>
          <a:bodyPr>
            <a:normAutofit/>
          </a:bodyPr>
          <a:lstStyle/>
          <a:p>
            <a:r>
              <a:rPr lang="en-IN" sz="3000" dirty="0"/>
              <a:t>MITIGATION MEASURES FOR WATER POLLUTION CONTAMINATION DUE TO INDUSTRIES</a:t>
            </a:r>
          </a:p>
        </p:txBody>
      </p:sp>
      <p:sp>
        <p:nvSpPr>
          <p:cNvPr id="3" name="Content Placeholder 2">
            <a:extLst>
              <a:ext uri="{FF2B5EF4-FFF2-40B4-BE49-F238E27FC236}">
                <a16:creationId xmlns:a16="http://schemas.microsoft.com/office/drawing/2014/main" id="{9422D37F-6847-440E-9012-6902777A0C00}"/>
              </a:ext>
            </a:extLst>
          </p:cNvPr>
          <p:cNvSpPr>
            <a:spLocks noGrp="1"/>
          </p:cNvSpPr>
          <p:nvPr>
            <p:ph idx="1"/>
          </p:nvPr>
        </p:nvSpPr>
        <p:spPr>
          <a:xfrm>
            <a:off x="251520" y="1143000"/>
            <a:ext cx="8712968" cy="5382344"/>
          </a:xfrm>
        </p:spPr>
        <p:txBody>
          <a:bodyPr>
            <a:normAutofit fontScale="77500" lnSpcReduction="20000"/>
          </a:bodyPr>
          <a:lstStyle/>
          <a:p>
            <a:pPr algn="just"/>
            <a:r>
              <a:rPr lang="en-IN" dirty="0">
                <a:latin typeface="Century Gothic" panose="020B0502020202020204" pitchFamily="34" charset="0"/>
              </a:rPr>
              <a:t>Mitigation aims at preventing adverse impacts from happening and keeping those that do occur within acceptable levels. </a:t>
            </a:r>
          </a:p>
          <a:p>
            <a:pPr algn="just"/>
            <a:r>
              <a:rPr lang="en-IN" dirty="0">
                <a:latin typeface="Century Gothic" panose="020B0502020202020204" pitchFamily="34" charset="0"/>
              </a:rPr>
              <a:t>Aims of Mitigation:</a:t>
            </a:r>
          </a:p>
          <a:p>
            <a:pPr algn="just"/>
            <a:r>
              <a:rPr lang="en-IN" dirty="0">
                <a:latin typeface="Century Gothic" panose="020B0502020202020204" pitchFamily="34" charset="0"/>
              </a:rPr>
              <a:t>Developing measures to avoid, reduce, remedy or compensate significant adverse impacts of development proposals on environment and society; </a:t>
            </a:r>
          </a:p>
          <a:p>
            <a:pPr algn="just"/>
            <a:r>
              <a:rPr lang="en-IN" dirty="0">
                <a:latin typeface="Century Gothic" panose="020B0502020202020204" pitchFamily="34" charset="0"/>
              </a:rPr>
              <a:t>Enhancing beneficial effects and lower costs for environmental protection and conservation of natural resources as an outcome of development where possible; </a:t>
            </a:r>
          </a:p>
          <a:p>
            <a:pPr algn="just"/>
            <a:r>
              <a:rPr lang="en-IN" dirty="0">
                <a:latin typeface="Century Gothic" panose="020B0502020202020204" pitchFamily="34" charset="0"/>
              </a:rPr>
              <a:t>Fostering better opportunities for business through positive outcomes for environmental conservation, sustainable livelihoods and human well being</a:t>
            </a:r>
          </a:p>
        </p:txBody>
      </p:sp>
    </p:spTree>
    <p:extLst>
      <p:ext uri="{BB962C8B-B14F-4D97-AF65-F5344CB8AC3E}">
        <p14:creationId xmlns:p14="http://schemas.microsoft.com/office/powerpoint/2010/main" val="4271584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B73B-EB33-4FB0-A0A2-31F141BE85D4}"/>
              </a:ext>
            </a:extLst>
          </p:cNvPr>
          <p:cNvSpPr>
            <a:spLocks noGrp="1"/>
          </p:cNvSpPr>
          <p:nvPr>
            <p:ph type="title"/>
          </p:nvPr>
        </p:nvSpPr>
        <p:spPr>
          <a:xfrm>
            <a:off x="470272" y="15156"/>
            <a:ext cx="8229600" cy="1143000"/>
          </a:xfrm>
        </p:spPr>
        <p:txBody>
          <a:bodyPr>
            <a:normAutofit fontScale="90000"/>
          </a:bodyPr>
          <a:lstStyle/>
          <a:p>
            <a:r>
              <a:rPr lang="en-IN" dirty="0"/>
              <a:t>POLLUTION CHARACTERISTICS OF CERTAIN TYPICAL INDUSTRIES</a:t>
            </a:r>
          </a:p>
        </p:txBody>
      </p:sp>
      <p:pic>
        <p:nvPicPr>
          <p:cNvPr id="2050" name="Picture 2" descr="EFFECT OF DYE INDUSTRY EFFLUENT ON GROWTH AND SOME BIOCHEMICAL  CHARACTERISTICS OF CERTAIN TREE SPECIES | Open Access Journals">
            <a:extLst>
              <a:ext uri="{FF2B5EF4-FFF2-40B4-BE49-F238E27FC236}">
                <a16:creationId xmlns:a16="http://schemas.microsoft.com/office/drawing/2014/main" id="{6392CD44-2647-4FC8-ACB5-8243C7B5B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36"/>
          <a:stretch/>
        </p:blipFill>
        <p:spPr bwMode="auto">
          <a:xfrm>
            <a:off x="4604692" y="1903883"/>
            <a:ext cx="4622066" cy="48364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YSICO CHEMICAL CHARACTERISTICS AND WATER QUALITY INDEX OF ELECTROPLATING  INDUSTRY EFFLUENT | Open Access Journals">
            <a:extLst>
              <a:ext uri="{FF2B5EF4-FFF2-40B4-BE49-F238E27FC236}">
                <a16:creationId xmlns:a16="http://schemas.microsoft.com/office/drawing/2014/main" id="{FCF0D2A3-A064-4259-8C75-066EBD592B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8201" r="1238"/>
          <a:stretch/>
        </p:blipFill>
        <p:spPr bwMode="auto">
          <a:xfrm>
            <a:off x="83608" y="1916832"/>
            <a:ext cx="4515404" cy="4836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8FEE81-C07A-46BF-BCBD-245AFD46568C}"/>
              </a:ext>
            </a:extLst>
          </p:cNvPr>
          <p:cNvSpPr txBox="1"/>
          <p:nvPr/>
        </p:nvSpPr>
        <p:spPr>
          <a:xfrm>
            <a:off x="444128" y="1158156"/>
            <a:ext cx="3322091" cy="523220"/>
          </a:xfrm>
          <a:prstGeom prst="rect">
            <a:avLst/>
          </a:prstGeom>
          <a:noFill/>
        </p:spPr>
        <p:txBody>
          <a:bodyPr wrap="square" rtlCol="0">
            <a:spAutoFit/>
          </a:bodyPr>
          <a:lstStyle/>
          <a:p>
            <a:r>
              <a:rPr lang="en-IN" sz="1400" b="1" dirty="0">
                <a:solidFill>
                  <a:srgbClr val="C00000"/>
                </a:solidFill>
              </a:rPr>
              <a:t>PHYSICO – CHEMICAL CHARACTERISTICS </a:t>
            </a:r>
          </a:p>
          <a:p>
            <a:r>
              <a:rPr lang="en-IN" sz="1400" b="1" dirty="0">
                <a:solidFill>
                  <a:srgbClr val="C00000"/>
                </a:solidFill>
              </a:rPr>
              <a:t>ELECTROPLATING INDUSTRY EFFLUENT </a:t>
            </a:r>
          </a:p>
        </p:txBody>
      </p:sp>
      <p:sp>
        <p:nvSpPr>
          <p:cNvPr id="7" name="TextBox 6">
            <a:extLst>
              <a:ext uri="{FF2B5EF4-FFF2-40B4-BE49-F238E27FC236}">
                <a16:creationId xmlns:a16="http://schemas.microsoft.com/office/drawing/2014/main" id="{0377B308-03F3-4C8C-98DA-5883561A55A6}"/>
              </a:ext>
            </a:extLst>
          </p:cNvPr>
          <p:cNvSpPr txBox="1"/>
          <p:nvPr/>
        </p:nvSpPr>
        <p:spPr>
          <a:xfrm>
            <a:off x="5254679" y="1158156"/>
            <a:ext cx="3322091" cy="523220"/>
          </a:xfrm>
          <a:prstGeom prst="rect">
            <a:avLst/>
          </a:prstGeom>
          <a:noFill/>
        </p:spPr>
        <p:txBody>
          <a:bodyPr wrap="square" rtlCol="0">
            <a:spAutoFit/>
          </a:bodyPr>
          <a:lstStyle/>
          <a:p>
            <a:r>
              <a:rPr lang="en-IN" sz="1400" b="1" dirty="0">
                <a:solidFill>
                  <a:srgbClr val="C00000"/>
                </a:solidFill>
              </a:rPr>
              <a:t>PHYSICO – CHEMICAL CHARACTERISTICS </a:t>
            </a:r>
          </a:p>
          <a:p>
            <a:r>
              <a:rPr lang="en-IN" sz="1400" b="1" dirty="0">
                <a:solidFill>
                  <a:srgbClr val="C00000"/>
                </a:solidFill>
              </a:rPr>
              <a:t>DYE INDUSTRY EFFLUENT </a:t>
            </a:r>
          </a:p>
        </p:txBody>
      </p:sp>
    </p:spTree>
    <p:extLst>
      <p:ext uri="{BB962C8B-B14F-4D97-AF65-F5344CB8AC3E}">
        <p14:creationId xmlns:p14="http://schemas.microsoft.com/office/powerpoint/2010/main" val="92498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F1AC-7CF1-F4BF-DE09-6BC9A1ADA23D}"/>
              </a:ext>
            </a:extLst>
          </p:cNvPr>
          <p:cNvSpPr>
            <a:spLocks noGrp="1"/>
          </p:cNvSpPr>
          <p:nvPr>
            <p:ph type="title"/>
          </p:nvPr>
        </p:nvSpPr>
        <p:spPr/>
        <p:txBody>
          <a:bodyPr/>
          <a:lstStyle/>
          <a:p>
            <a:r>
              <a:rPr lang="en-IN" dirty="0"/>
              <a:t>THERMAL POLLUTION</a:t>
            </a:r>
          </a:p>
        </p:txBody>
      </p:sp>
      <p:sp>
        <p:nvSpPr>
          <p:cNvPr id="3" name="Content Placeholder 2">
            <a:extLst>
              <a:ext uri="{FF2B5EF4-FFF2-40B4-BE49-F238E27FC236}">
                <a16:creationId xmlns:a16="http://schemas.microsoft.com/office/drawing/2014/main" id="{51DA3C98-B739-220D-E9F0-CF1D91ED5A81}"/>
              </a:ext>
            </a:extLst>
          </p:cNvPr>
          <p:cNvSpPr>
            <a:spLocks noGrp="1"/>
          </p:cNvSpPr>
          <p:nvPr>
            <p:ph idx="1"/>
          </p:nvPr>
        </p:nvSpPr>
        <p:spPr/>
        <p:txBody>
          <a:bodyPr>
            <a:normAutofit/>
          </a:bodyPr>
          <a:lstStyle/>
          <a:p>
            <a:pPr algn="just"/>
            <a:r>
              <a:rPr lang="en-IN" sz="1900" dirty="0">
                <a:latin typeface="Century Gothic" panose="020B0502020202020204" pitchFamily="34" charset="0"/>
              </a:rPr>
              <a:t>Any form of the pollution that causes an increase in the temperature of the water.</a:t>
            </a:r>
          </a:p>
          <a:p>
            <a:pPr algn="just"/>
            <a:r>
              <a:rPr lang="en-IN" sz="1900" dirty="0">
                <a:latin typeface="Century Gothic" panose="020B0502020202020204" pitchFamily="34" charset="0"/>
              </a:rPr>
              <a:t>The term thermal pollution is used to describe discharges that cause undesirable shifts in water temperature.</a:t>
            </a:r>
          </a:p>
          <a:p>
            <a:pPr algn="just"/>
            <a:r>
              <a:rPr lang="en-IN" sz="1900" dirty="0">
                <a:latin typeface="Century Gothic" panose="020B0502020202020204" pitchFamily="34" charset="0"/>
              </a:rPr>
              <a:t>The disposal of cooling water from power plants, thermal wastes from industries, and wastewater treatment plant effluents into rivers, and canals, may cause thermal pollution.</a:t>
            </a:r>
          </a:p>
        </p:txBody>
      </p:sp>
    </p:spTree>
    <p:extLst>
      <p:ext uri="{BB962C8B-B14F-4D97-AF65-F5344CB8AC3E}">
        <p14:creationId xmlns:p14="http://schemas.microsoft.com/office/powerpoint/2010/main" val="95892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43C8-7087-4D13-B356-49DA6280C433}"/>
              </a:ext>
            </a:extLst>
          </p:cNvPr>
          <p:cNvSpPr>
            <a:spLocks noGrp="1"/>
          </p:cNvSpPr>
          <p:nvPr>
            <p:ph type="title"/>
          </p:nvPr>
        </p:nvSpPr>
        <p:spPr>
          <a:xfrm>
            <a:off x="457200" y="35565"/>
            <a:ext cx="8229600" cy="1143000"/>
          </a:xfrm>
        </p:spPr>
        <p:txBody>
          <a:bodyPr>
            <a:normAutofit fontScale="90000"/>
          </a:bodyPr>
          <a:lstStyle/>
          <a:p>
            <a:r>
              <a:rPr lang="en-IN" dirty="0"/>
              <a:t>THERMAL POLLUTION AND ITS ADVERSE EFFECTS</a:t>
            </a:r>
          </a:p>
        </p:txBody>
      </p:sp>
      <p:pic>
        <p:nvPicPr>
          <p:cNvPr id="5" name="Picture 4">
            <a:extLst>
              <a:ext uri="{FF2B5EF4-FFF2-40B4-BE49-F238E27FC236}">
                <a16:creationId xmlns:a16="http://schemas.microsoft.com/office/drawing/2014/main" id="{2447BB5C-D9EF-4E60-B636-D0E363C83D7E}"/>
              </a:ext>
            </a:extLst>
          </p:cNvPr>
          <p:cNvPicPr>
            <a:picLocks noChangeAspect="1"/>
          </p:cNvPicPr>
          <p:nvPr/>
        </p:nvPicPr>
        <p:blipFill rotWithShape="1">
          <a:blip r:embed="rId2"/>
          <a:srcRect l="2654" t="5873" r="5178"/>
          <a:stretch/>
        </p:blipFill>
        <p:spPr>
          <a:xfrm>
            <a:off x="207714" y="1080661"/>
            <a:ext cx="3830884" cy="2466459"/>
          </a:xfrm>
          <a:prstGeom prst="rect">
            <a:avLst/>
          </a:prstGeom>
        </p:spPr>
      </p:pic>
      <p:pic>
        <p:nvPicPr>
          <p:cNvPr id="7" name="Picture 6">
            <a:extLst>
              <a:ext uri="{FF2B5EF4-FFF2-40B4-BE49-F238E27FC236}">
                <a16:creationId xmlns:a16="http://schemas.microsoft.com/office/drawing/2014/main" id="{1A042580-4388-49EC-A869-E95471278B9B}"/>
              </a:ext>
            </a:extLst>
          </p:cNvPr>
          <p:cNvPicPr>
            <a:picLocks noChangeAspect="1"/>
          </p:cNvPicPr>
          <p:nvPr/>
        </p:nvPicPr>
        <p:blipFill rotWithShape="1">
          <a:blip r:embed="rId3"/>
          <a:srcRect t="2244"/>
          <a:stretch/>
        </p:blipFill>
        <p:spPr>
          <a:xfrm>
            <a:off x="4069483" y="1539346"/>
            <a:ext cx="1733792" cy="4723878"/>
          </a:xfrm>
          <a:prstGeom prst="rect">
            <a:avLst/>
          </a:prstGeom>
        </p:spPr>
      </p:pic>
      <p:pic>
        <p:nvPicPr>
          <p:cNvPr id="1026" name="Picture 2" descr="Thermal pollution">
            <a:extLst>
              <a:ext uri="{FF2B5EF4-FFF2-40B4-BE49-F238E27FC236}">
                <a16:creationId xmlns:a16="http://schemas.microsoft.com/office/drawing/2014/main" id="{0DCF3203-2102-43E0-A41C-53B358202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017" y="1505888"/>
            <a:ext cx="3024337" cy="47238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A338BC-8167-4F24-B07B-ECEA6D9DCAE4}"/>
              </a:ext>
            </a:extLst>
          </p:cNvPr>
          <p:cNvSpPr txBox="1"/>
          <p:nvPr/>
        </p:nvSpPr>
        <p:spPr>
          <a:xfrm>
            <a:off x="3808602" y="1177007"/>
            <a:ext cx="2255554" cy="307777"/>
          </a:xfrm>
          <a:prstGeom prst="rect">
            <a:avLst/>
          </a:prstGeom>
          <a:noFill/>
        </p:spPr>
        <p:txBody>
          <a:bodyPr wrap="none" rtlCol="0">
            <a:spAutoFit/>
          </a:bodyPr>
          <a:lstStyle/>
          <a:p>
            <a:r>
              <a:rPr lang="en-IN" sz="1400" b="1" dirty="0">
                <a:solidFill>
                  <a:srgbClr val="C00000"/>
                </a:solidFill>
              </a:rPr>
              <a:t>INCREASING TEMPERATURE</a:t>
            </a:r>
          </a:p>
        </p:txBody>
      </p:sp>
      <p:sp>
        <p:nvSpPr>
          <p:cNvPr id="10" name="TextBox 9">
            <a:extLst>
              <a:ext uri="{FF2B5EF4-FFF2-40B4-BE49-F238E27FC236}">
                <a16:creationId xmlns:a16="http://schemas.microsoft.com/office/drawing/2014/main" id="{814E9E23-8AB4-4FE7-A457-4EC4D8BBE9B0}"/>
              </a:ext>
            </a:extLst>
          </p:cNvPr>
          <p:cNvSpPr txBox="1"/>
          <p:nvPr/>
        </p:nvSpPr>
        <p:spPr>
          <a:xfrm>
            <a:off x="6162014" y="1178565"/>
            <a:ext cx="2645276" cy="307777"/>
          </a:xfrm>
          <a:prstGeom prst="rect">
            <a:avLst/>
          </a:prstGeom>
          <a:noFill/>
        </p:spPr>
        <p:txBody>
          <a:bodyPr wrap="none" rtlCol="0">
            <a:spAutoFit/>
          </a:bodyPr>
          <a:lstStyle/>
          <a:p>
            <a:r>
              <a:rPr lang="en-IN" sz="1400" b="1" dirty="0">
                <a:solidFill>
                  <a:srgbClr val="C00000"/>
                </a:solidFill>
              </a:rPr>
              <a:t>KILLS FISH AND AQUATIC SPECIES</a:t>
            </a:r>
          </a:p>
        </p:txBody>
      </p:sp>
      <p:sp>
        <p:nvSpPr>
          <p:cNvPr id="9" name="AutoShape 4" descr="thermal-pollution-causes-effects-facts">
            <a:extLst>
              <a:ext uri="{FF2B5EF4-FFF2-40B4-BE49-F238E27FC236}">
                <a16:creationId xmlns:a16="http://schemas.microsoft.com/office/drawing/2014/main" id="{6247A5B2-161D-4A7B-95AD-FDEACBD7E61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060C6DEB-3D73-4904-AA72-3B6E410C3D60}"/>
              </a:ext>
            </a:extLst>
          </p:cNvPr>
          <p:cNvPicPr>
            <a:picLocks noChangeAspect="1"/>
          </p:cNvPicPr>
          <p:nvPr/>
        </p:nvPicPr>
        <p:blipFill>
          <a:blip r:embed="rId5"/>
          <a:stretch>
            <a:fillRect/>
          </a:stretch>
        </p:blipFill>
        <p:spPr>
          <a:xfrm>
            <a:off x="390274" y="3796765"/>
            <a:ext cx="3461646" cy="2466459"/>
          </a:xfrm>
          <a:prstGeom prst="rect">
            <a:avLst/>
          </a:prstGeom>
        </p:spPr>
      </p:pic>
    </p:spTree>
    <p:extLst>
      <p:ext uri="{BB962C8B-B14F-4D97-AF65-F5344CB8AC3E}">
        <p14:creationId xmlns:p14="http://schemas.microsoft.com/office/powerpoint/2010/main" val="250481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251520" y="1148760"/>
            <a:ext cx="8712968" cy="5448592"/>
          </a:xfrm>
        </p:spPr>
        <p:txBody>
          <a:bodyPr>
            <a:normAutofit/>
          </a:bodyPr>
          <a:lstStyle/>
          <a:p>
            <a:pPr algn="just"/>
            <a:r>
              <a:rPr lang="en-IN" sz="1800" dirty="0">
                <a:latin typeface="Century Gothic" panose="020B0502020202020204" pitchFamily="34" charset="0"/>
              </a:rPr>
              <a:t>Thermal pollution is defined as accumulation of unusable heat from human activities that disrupts the eco systems in the natural environment . </a:t>
            </a:r>
          </a:p>
          <a:p>
            <a:pPr algn="just"/>
            <a:r>
              <a:rPr lang="en-IN" sz="1800" dirty="0">
                <a:latin typeface="Century Gothic" panose="020B0502020202020204" pitchFamily="34" charset="0"/>
              </a:rPr>
              <a:t>Thermal pollution is generally described in context to local problems, as on global basis, the change in heat is significant. </a:t>
            </a:r>
          </a:p>
          <a:p>
            <a:pPr algn="just"/>
            <a:r>
              <a:rPr lang="en-IN" sz="1800" dirty="0">
                <a:latin typeface="Century Gothic" panose="020B0502020202020204" pitchFamily="34" charset="0"/>
              </a:rPr>
              <a:t>The most important anthropogenic sources of thermal pollution are </a:t>
            </a:r>
            <a:r>
              <a:rPr lang="en-IN" sz="1700" dirty="0">
                <a:latin typeface="Century Gothic" panose="020B0502020202020204" pitchFamily="34" charset="0"/>
              </a:rPr>
              <a:t>industries that reject heat in the environment.</a:t>
            </a:r>
          </a:p>
          <a:p>
            <a:pPr algn="just"/>
            <a:r>
              <a:rPr lang="en-IN" sz="1800" dirty="0">
                <a:latin typeface="Century Gothic" panose="020B0502020202020204" pitchFamily="34" charset="0"/>
              </a:rPr>
              <a:t>Nuclear power plants release much more heat which is estimated to be about 67% </a:t>
            </a:r>
          </a:p>
          <a:p>
            <a:pPr algn="just"/>
            <a:r>
              <a:rPr lang="en-IN" sz="1800" dirty="0">
                <a:latin typeface="Century Gothic" panose="020B0502020202020204" pitchFamily="34" charset="0"/>
              </a:rPr>
              <a:t>The cooling of water which is normally 10-30 degree F warmer than nearby source, is the major cause of thermal water pollution </a:t>
            </a:r>
          </a:p>
          <a:p>
            <a:pPr algn="just"/>
            <a:r>
              <a:rPr lang="en-IN" sz="1800" dirty="0">
                <a:latin typeface="Century Gothic" panose="020B0502020202020204" pitchFamily="34" charset="0"/>
              </a:rPr>
              <a:t>Aquatic ecosystems are more delicately balanced ecosystems which do not fluctuate much in temperature as do the land masses.</a:t>
            </a:r>
          </a:p>
        </p:txBody>
      </p:sp>
    </p:spTree>
    <p:extLst>
      <p:ext uri="{BB962C8B-B14F-4D97-AF65-F5344CB8AC3E}">
        <p14:creationId xmlns:p14="http://schemas.microsoft.com/office/powerpoint/2010/main" val="174230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rmAutofit fontScale="92500" lnSpcReduction="10000"/>
          </a:bodyPr>
          <a:lstStyle/>
          <a:p>
            <a:pPr algn="just"/>
            <a:r>
              <a:rPr lang="en-IN" sz="1800" dirty="0">
                <a:solidFill>
                  <a:srgbClr val="C00000"/>
                </a:solidFill>
                <a:latin typeface="Century Gothic" panose="020B0502020202020204" pitchFamily="34" charset="0"/>
              </a:rPr>
              <a:t>Physical effects:</a:t>
            </a:r>
          </a:p>
          <a:p>
            <a:pPr algn="just"/>
            <a:r>
              <a:rPr lang="en-IN" sz="1800" dirty="0">
                <a:latin typeface="Century Gothic" panose="020B0502020202020204" pitchFamily="34" charset="0"/>
              </a:rPr>
              <a:t>The temperature influences the viscosity , density, vapor pressure, surface tension, gas solubility and gas diffusion rates </a:t>
            </a:r>
          </a:p>
          <a:p>
            <a:pPr algn="just"/>
            <a:r>
              <a:rPr lang="en-IN" sz="1800" dirty="0">
                <a:latin typeface="Century Gothic" panose="020B0502020202020204" pitchFamily="34" charset="0"/>
              </a:rPr>
              <a:t>Heated water has low density and spreads on the surface of water bodies causing them to stratify thermally. The stratification is a barrier to the oxygen penetration into the deeper layers. This is also disrupts the normal circulation patterns, the ecological consequences of which would be drastic, unpredictable and almost certainly deleterious.</a:t>
            </a:r>
          </a:p>
          <a:p>
            <a:pPr algn="just"/>
            <a:r>
              <a:rPr lang="en-IN" sz="1800" dirty="0">
                <a:latin typeface="Century Gothic" panose="020B0502020202020204" pitchFamily="34" charset="0"/>
              </a:rPr>
              <a:t>At elevated temperatures, the sedimentation of </a:t>
            </a:r>
            <a:r>
              <a:rPr lang="en-IN" sz="1800" dirty="0">
                <a:solidFill>
                  <a:srgbClr val="FF0000"/>
                </a:solidFill>
                <a:latin typeface="Century Gothic" panose="020B0502020202020204" pitchFamily="34" charset="0"/>
              </a:rPr>
              <a:t>suspended materials </a:t>
            </a:r>
            <a:r>
              <a:rPr lang="en-IN" sz="1800" dirty="0">
                <a:latin typeface="Century Gothic" panose="020B0502020202020204" pitchFamily="34" charset="0"/>
              </a:rPr>
              <a:t>increases due to reduction in density and viscosity of water </a:t>
            </a:r>
          </a:p>
          <a:p>
            <a:pPr algn="just"/>
            <a:r>
              <a:rPr lang="en-IN" sz="1800" dirty="0">
                <a:solidFill>
                  <a:srgbClr val="FF0000"/>
                </a:solidFill>
                <a:latin typeface="Century Gothic" panose="020B0502020202020204" pitchFamily="34" charset="0"/>
              </a:rPr>
              <a:t>Evaporation rate of water increases </a:t>
            </a:r>
            <a:r>
              <a:rPr lang="en-IN" sz="1800" dirty="0">
                <a:latin typeface="Century Gothic" panose="020B0502020202020204" pitchFamily="34" charset="0"/>
              </a:rPr>
              <a:t>at high temperature </a:t>
            </a:r>
          </a:p>
          <a:p>
            <a:pPr algn="just"/>
            <a:r>
              <a:rPr lang="en-IN" sz="1800" dirty="0">
                <a:latin typeface="Century Gothic" panose="020B0502020202020204" pitchFamily="34" charset="0"/>
              </a:rPr>
              <a:t>Warm water reduces its palatability</a:t>
            </a:r>
          </a:p>
          <a:p>
            <a:pPr algn="just"/>
            <a:r>
              <a:rPr lang="en-IN" sz="1800" dirty="0">
                <a:latin typeface="Century Gothic" panose="020B0502020202020204" pitchFamily="34" charset="0"/>
              </a:rPr>
              <a:t> Once the receiving water becomes warm, it is not suitable further as cooling water because of the decrease in efficiency of heat transfer</a:t>
            </a:r>
          </a:p>
        </p:txBody>
      </p:sp>
    </p:spTree>
    <p:extLst>
      <p:ext uri="{BB962C8B-B14F-4D97-AF65-F5344CB8AC3E}">
        <p14:creationId xmlns:p14="http://schemas.microsoft.com/office/powerpoint/2010/main" val="2552054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rmAutofit/>
          </a:bodyPr>
          <a:lstStyle/>
          <a:p>
            <a:pPr algn="just"/>
            <a:r>
              <a:rPr lang="en-IN" sz="1800" dirty="0">
                <a:solidFill>
                  <a:srgbClr val="C00000"/>
                </a:solidFill>
                <a:latin typeface="Century Gothic" panose="020B0502020202020204" pitchFamily="34" charset="0"/>
              </a:rPr>
              <a:t>Chemical effects:</a:t>
            </a:r>
          </a:p>
          <a:p>
            <a:pPr algn="just"/>
            <a:r>
              <a:rPr lang="en-IN" sz="1800" dirty="0">
                <a:latin typeface="Century Gothic" panose="020B0502020202020204" pitchFamily="34" charset="0"/>
              </a:rPr>
              <a:t>Chemistry of waters greatly depends upon the temperature. </a:t>
            </a:r>
          </a:p>
          <a:p>
            <a:pPr algn="just"/>
            <a:r>
              <a:rPr lang="en-IN" sz="1800" dirty="0">
                <a:latin typeface="Century Gothic" panose="020B0502020202020204" pitchFamily="34" charset="0"/>
              </a:rPr>
              <a:t>Rate of chemical reactions normally increases with rise in temperature which is about two-fold with rise of every 10 degree Celsius. </a:t>
            </a:r>
          </a:p>
          <a:p>
            <a:pPr algn="just"/>
            <a:r>
              <a:rPr lang="en-IN" sz="1800" dirty="0">
                <a:latin typeface="Century Gothic" panose="020B0502020202020204" pitchFamily="34" charset="0"/>
              </a:rPr>
              <a:t>BOD is also increased with temperature</a:t>
            </a:r>
          </a:p>
        </p:txBody>
      </p:sp>
    </p:spTree>
    <p:extLst>
      <p:ext uri="{BB962C8B-B14F-4D97-AF65-F5344CB8AC3E}">
        <p14:creationId xmlns:p14="http://schemas.microsoft.com/office/powerpoint/2010/main" val="2082446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rmAutofit/>
          </a:bodyPr>
          <a:lstStyle/>
          <a:p>
            <a:pPr algn="just"/>
            <a:r>
              <a:rPr lang="en-IN" sz="1800" dirty="0">
                <a:solidFill>
                  <a:srgbClr val="C00000"/>
                </a:solidFill>
                <a:latin typeface="Century Gothic" panose="020B0502020202020204" pitchFamily="34" charset="0"/>
              </a:rPr>
              <a:t>Chemical effects:</a:t>
            </a:r>
          </a:p>
          <a:p>
            <a:pPr algn="just"/>
            <a:r>
              <a:rPr lang="en-IN" sz="1700" dirty="0">
                <a:latin typeface="Century Gothic" panose="020B0502020202020204" pitchFamily="34" charset="0"/>
              </a:rPr>
              <a:t>A variety of chemicals are added in the cooling of waters to prevent formation of </a:t>
            </a:r>
            <a:r>
              <a:rPr lang="en-IN" sz="1700" dirty="0">
                <a:solidFill>
                  <a:srgbClr val="FF0000"/>
                </a:solidFill>
                <a:latin typeface="Century Gothic" panose="020B0502020202020204" pitchFamily="34" charset="0"/>
              </a:rPr>
              <a:t>biological growths</a:t>
            </a:r>
            <a:r>
              <a:rPr lang="en-IN" sz="1700" dirty="0">
                <a:latin typeface="Century Gothic" panose="020B0502020202020204" pitchFamily="34" charset="0"/>
              </a:rPr>
              <a:t>, </a:t>
            </a:r>
            <a:r>
              <a:rPr lang="en-IN" sz="1700" dirty="0">
                <a:solidFill>
                  <a:srgbClr val="FF0000"/>
                </a:solidFill>
                <a:latin typeface="Century Gothic" panose="020B0502020202020204" pitchFamily="34" charset="0"/>
              </a:rPr>
              <a:t>wood decay</a:t>
            </a:r>
            <a:r>
              <a:rPr lang="en-IN" sz="1700" dirty="0">
                <a:latin typeface="Century Gothic" panose="020B0502020202020204" pitchFamily="34" charset="0"/>
              </a:rPr>
              <a:t>, corrosion,&amp; scaling of the equipment. </a:t>
            </a:r>
          </a:p>
          <a:p>
            <a:pPr algn="just"/>
            <a:r>
              <a:rPr lang="en-IN" sz="1700" dirty="0">
                <a:latin typeface="Century Gothic" panose="020B0502020202020204" pitchFamily="34" charset="0"/>
              </a:rPr>
              <a:t>Chlorination &amp; addition of biocides are common practices to prevent the biological growths in the cooling towers &amp; condensers. </a:t>
            </a:r>
          </a:p>
          <a:p>
            <a:pPr algn="just"/>
            <a:r>
              <a:rPr lang="en-IN" sz="1700" dirty="0">
                <a:latin typeface="Century Gothic" panose="020B0502020202020204" pitchFamily="34" charset="0"/>
              </a:rPr>
              <a:t>The scales in the equipment are prevented by addition of polyphosphates or some other organics. </a:t>
            </a:r>
          </a:p>
          <a:p>
            <a:pPr algn="just"/>
            <a:r>
              <a:rPr lang="en-IN" sz="1700" dirty="0">
                <a:latin typeface="Century Gothic" panose="020B0502020202020204" pitchFamily="34" charset="0"/>
              </a:rPr>
              <a:t>To check the corrosion, a number of chemicals such as sodium &amp; potassium chromates, silicates, nitrites, Ferro cyanides, moly bates, salts of zinc, nickel, manganese &amp; chromium, etc. are added to the cooling tower.</a:t>
            </a:r>
          </a:p>
        </p:txBody>
      </p:sp>
    </p:spTree>
    <p:extLst>
      <p:ext uri="{BB962C8B-B14F-4D97-AF65-F5344CB8AC3E}">
        <p14:creationId xmlns:p14="http://schemas.microsoft.com/office/powerpoint/2010/main" val="133268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rmAutofit/>
          </a:bodyPr>
          <a:lstStyle/>
          <a:p>
            <a:pPr algn="just"/>
            <a:r>
              <a:rPr lang="en-IN" sz="1800" dirty="0">
                <a:solidFill>
                  <a:srgbClr val="C00000"/>
                </a:solidFill>
                <a:latin typeface="Century Gothic" panose="020B0502020202020204" pitchFamily="34" charset="0"/>
              </a:rPr>
              <a:t>Chemical effects:</a:t>
            </a:r>
          </a:p>
          <a:p>
            <a:pPr algn="just"/>
            <a:r>
              <a:rPr lang="en-IN" sz="1700" dirty="0">
                <a:latin typeface="Century Gothic" panose="020B0502020202020204" pitchFamily="34" charset="0"/>
              </a:rPr>
              <a:t>In the normal operation, the dissolved solids level of cooling waters go on increasing because of continuous evaporation, which can not be tolerated after a certain range. </a:t>
            </a:r>
          </a:p>
          <a:p>
            <a:pPr algn="just"/>
            <a:r>
              <a:rPr lang="en-IN" sz="1700" dirty="0">
                <a:latin typeface="Century Gothic" panose="020B0502020202020204" pitchFamily="34" charset="0"/>
              </a:rPr>
              <a:t>At this time, the whole circulating water is replaced by new water; the process is called ‘blow-down’. </a:t>
            </a:r>
          </a:p>
          <a:p>
            <a:pPr algn="just"/>
            <a:r>
              <a:rPr lang="en-IN" sz="1700" dirty="0">
                <a:latin typeface="Century Gothic" panose="020B0502020202020204" pitchFamily="34" charset="0"/>
              </a:rPr>
              <a:t>The blow-down water often has a high solid content, besides additional chemicals which have been added to prevent biological growths, scales &amp; corrosion. This blow-down water poses a serious threat of water pollution in receiving waters.</a:t>
            </a:r>
            <a:endParaRPr lang="en-IN" sz="1700" dirty="0">
              <a:solidFill>
                <a:srgbClr val="C00000"/>
              </a:solidFill>
              <a:latin typeface="Century Gothic" panose="020B0502020202020204" pitchFamily="34" charset="0"/>
            </a:endParaRPr>
          </a:p>
        </p:txBody>
      </p:sp>
    </p:spTree>
    <p:extLst>
      <p:ext uri="{BB962C8B-B14F-4D97-AF65-F5344CB8AC3E}">
        <p14:creationId xmlns:p14="http://schemas.microsoft.com/office/powerpoint/2010/main" val="204754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D8B-A410-4F02-B5ED-271952B86A18}"/>
              </a:ext>
            </a:extLst>
          </p:cNvPr>
          <p:cNvSpPr>
            <a:spLocks noGrp="1"/>
          </p:cNvSpPr>
          <p:nvPr>
            <p:ph type="title"/>
          </p:nvPr>
        </p:nvSpPr>
        <p:spPr>
          <a:xfrm>
            <a:off x="457200" y="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10312495-F497-4D8C-ABF4-8F3723BAB8B5}"/>
              </a:ext>
            </a:extLst>
          </p:cNvPr>
          <p:cNvSpPr>
            <a:spLocks noGrp="1"/>
          </p:cNvSpPr>
          <p:nvPr>
            <p:ph idx="1"/>
          </p:nvPr>
        </p:nvSpPr>
        <p:spPr>
          <a:xfrm>
            <a:off x="251520" y="1268760"/>
            <a:ext cx="8712968" cy="5328592"/>
          </a:xfrm>
        </p:spPr>
        <p:txBody>
          <a:bodyPr>
            <a:normAutofit fontScale="77500" lnSpcReduction="20000"/>
          </a:bodyPr>
          <a:lstStyle/>
          <a:p>
            <a:pPr algn="just"/>
            <a:r>
              <a:rPr lang="en-IN" sz="2800" dirty="0">
                <a:solidFill>
                  <a:srgbClr val="C00000"/>
                </a:solidFill>
                <a:latin typeface="Century Gothic" panose="020B0502020202020204" pitchFamily="34" charset="0"/>
              </a:rPr>
              <a:t>Biological effects </a:t>
            </a:r>
          </a:p>
          <a:p>
            <a:pPr algn="just"/>
            <a:r>
              <a:rPr lang="en-IN" sz="2800" dirty="0">
                <a:latin typeface="Century Gothic" panose="020B0502020202020204" pitchFamily="34" charset="0"/>
              </a:rPr>
              <a:t>As different species favours different temperatures, thermal pollution may lead to population decline of one specie and growth of the another. This results in shift of flora &amp; fauna of water </a:t>
            </a:r>
          </a:p>
          <a:p>
            <a:pPr algn="just"/>
            <a:r>
              <a:rPr lang="en-IN" sz="2800" dirty="0">
                <a:latin typeface="Century Gothic" panose="020B0502020202020204" pitchFamily="34" charset="0"/>
              </a:rPr>
              <a:t>Since, almost all proteins and enzymes are heat liable, temperature changes often play an important&amp; highly regulatory role in the growth of aquatic organisms. </a:t>
            </a:r>
          </a:p>
          <a:p>
            <a:pPr algn="just"/>
            <a:r>
              <a:rPr lang="en-IN" sz="2800" dirty="0">
                <a:latin typeface="Century Gothic" panose="020B0502020202020204" pitchFamily="34" charset="0"/>
              </a:rPr>
              <a:t>Behaviour, reproduction cycles, respiratory rates, digestive rates and many other physiological processes are normally temperature dependent.</a:t>
            </a:r>
          </a:p>
          <a:p>
            <a:endParaRPr lang="en-IN" dirty="0"/>
          </a:p>
        </p:txBody>
      </p:sp>
    </p:spTree>
    <p:extLst>
      <p:ext uri="{BB962C8B-B14F-4D97-AF65-F5344CB8AC3E}">
        <p14:creationId xmlns:p14="http://schemas.microsoft.com/office/powerpoint/2010/main" val="3640213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980728"/>
            <a:ext cx="9144000" cy="5688632"/>
          </a:xfrm>
        </p:spPr>
        <p:txBody>
          <a:bodyPr>
            <a:noAutofit/>
          </a:bodyPr>
          <a:lstStyle/>
          <a:p>
            <a:pPr algn="just"/>
            <a:r>
              <a:rPr lang="en-IN" sz="1700" dirty="0">
                <a:solidFill>
                  <a:srgbClr val="C00000"/>
                </a:solidFill>
                <a:latin typeface="Century Gothic" panose="020B0502020202020204" pitchFamily="34" charset="0"/>
              </a:rPr>
              <a:t>Biological effects </a:t>
            </a:r>
          </a:p>
          <a:p>
            <a:pPr algn="just"/>
            <a:r>
              <a:rPr lang="en-IN" sz="1700" dirty="0">
                <a:latin typeface="Century Gothic" panose="020B0502020202020204" pitchFamily="34" charset="0"/>
              </a:rPr>
              <a:t>At high temperature, the dissolved oxygen decreases, while the metabolic rates of the organisms, requiring oxygen, increases, thus accentuating the stress. </a:t>
            </a:r>
          </a:p>
          <a:p>
            <a:pPr algn="just"/>
            <a:r>
              <a:rPr lang="en-IN" sz="1700" dirty="0">
                <a:latin typeface="Century Gothic" panose="020B0502020202020204" pitchFamily="34" charset="0"/>
              </a:rPr>
              <a:t>At the same time the bacterial activity increases, further reducing oxygen supply. The water may rapidly become unfit for all but few anaerobic species. </a:t>
            </a:r>
          </a:p>
          <a:p>
            <a:pPr algn="just"/>
            <a:r>
              <a:rPr lang="en-IN" sz="1700" dirty="0">
                <a:latin typeface="Century Gothic" panose="020B0502020202020204" pitchFamily="34" charset="0"/>
              </a:rPr>
              <a:t>High temperature works as barrier for oxygen penetration into cooler deep waters. The aerobic degradation gives way for the aerobic degradation, making the water more polluted. Further, in organically polluted waters, multiplication rate of bacteria increases with increase in temperature, especially where the food supply is in plenty.</a:t>
            </a:r>
          </a:p>
        </p:txBody>
      </p:sp>
    </p:spTree>
    <p:extLst>
      <p:ext uri="{BB962C8B-B14F-4D97-AF65-F5344CB8AC3E}">
        <p14:creationId xmlns:p14="http://schemas.microsoft.com/office/powerpoint/2010/main" val="4215373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E68E-A116-4CC6-AA27-3FDFCDC09F7A}"/>
              </a:ext>
            </a:extLst>
          </p:cNvPr>
          <p:cNvSpPr>
            <a:spLocks noGrp="1"/>
          </p:cNvSpPr>
          <p:nvPr>
            <p:ph type="title"/>
          </p:nvPr>
        </p:nvSpPr>
        <p:spPr>
          <a:xfrm>
            <a:off x="457200" y="0"/>
            <a:ext cx="8229600" cy="1143000"/>
          </a:xfrm>
        </p:spPr>
        <p:txBody>
          <a:bodyPr>
            <a:normAutofit/>
          </a:bodyPr>
          <a:lstStyle/>
          <a:p>
            <a:r>
              <a:rPr lang="en-IN" sz="3000" dirty="0"/>
              <a:t>MITIGATION MEASURES FOR WATER POLLUTION CONTAMINATION DUE TO INDUSTRIES</a:t>
            </a:r>
          </a:p>
        </p:txBody>
      </p:sp>
      <p:sp>
        <p:nvSpPr>
          <p:cNvPr id="3" name="Content Placeholder 2">
            <a:extLst>
              <a:ext uri="{FF2B5EF4-FFF2-40B4-BE49-F238E27FC236}">
                <a16:creationId xmlns:a16="http://schemas.microsoft.com/office/drawing/2014/main" id="{9422D37F-6847-440E-9012-6902777A0C00}"/>
              </a:ext>
            </a:extLst>
          </p:cNvPr>
          <p:cNvSpPr>
            <a:spLocks noGrp="1"/>
          </p:cNvSpPr>
          <p:nvPr>
            <p:ph idx="1"/>
          </p:nvPr>
        </p:nvSpPr>
        <p:spPr>
          <a:xfrm>
            <a:off x="323528" y="1268760"/>
            <a:ext cx="8363272" cy="4857403"/>
          </a:xfrm>
        </p:spPr>
        <p:txBody>
          <a:bodyPr>
            <a:normAutofit fontScale="62500" lnSpcReduction="20000"/>
          </a:bodyPr>
          <a:lstStyle/>
          <a:p>
            <a:pPr algn="just"/>
            <a:r>
              <a:rPr lang="en-IN" dirty="0">
                <a:latin typeface="Century Gothic" panose="020B0502020202020204" pitchFamily="34" charset="0"/>
              </a:rPr>
              <a:t>Conjunctive use of ground/surface water, to prevent flooding/water logging/depletion of water resources. Included are land use pattern, land filling, lagoon/reservoir/garland canal construction, and rainwater harvesting and pumping rate. </a:t>
            </a:r>
          </a:p>
          <a:p>
            <a:pPr algn="just"/>
            <a:r>
              <a:rPr lang="en-IN" dirty="0">
                <a:latin typeface="Century Gothic" panose="020B0502020202020204" pitchFamily="34" charset="0"/>
              </a:rPr>
              <a:t>Stormwater drainage system to collect surface runoff  </a:t>
            </a:r>
          </a:p>
          <a:p>
            <a:pPr algn="just"/>
            <a:r>
              <a:rPr lang="en-IN" dirty="0">
                <a:latin typeface="Century Gothic" panose="020B0502020202020204" pitchFamily="34" charset="0"/>
              </a:rPr>
              <a:t>Minimise flow variation from the mean flow  </a:t>
            </a:r>
          </a:p>
          <a:p>
            <a:pPr algn="just"/>
            <a:r>
              <a:rPr lang="en-IN" dirty="0">
                <a:latin typeface="Century Gothic" panose="020B0502020202020204" pitchFamily="34" charset="0"/>
              </a:rPr>
              <a:t>Storing of oil wastes in lagoons should be minimised in order to avoid possible contamination of the ground water system. </a:t>
            </a:r>
          </a:p>
          <a:p>
            <a:pPr algn="just"/>
            <a:r>
              <a:rPr lang="en-IN" dirty="0">
                <a:latin typeface="Century Gothic" panose="020B0502020202020204" pitchFamily="34" charset="0"/>
              </a:rPr>
              <a:t>All effluents containing acid/alkali/organic/toxic wastes should be properly treated. </a:t>
            </a:r>
          </a:p>
          <a:p>
            <a:pPr algn="just"/>
            <a:r>
              <a:rPr lang="en-IN" dirty="0">
                <a:latin typeface="Century Gothic" panose="020B0502020202020204" pitchFamily="34" charset="0"/>
              </a:rPr>
              <a:t>Monitoring of ground waters </a:t>
            </a:r>
          </a:p>
          <a:p>
            <a:pPr algn="just"/>
            <a:r>
              <a:rPr lang="en-IN" dirty="0">
                <a:latin typeface="Century Gothic" panose="020B0502020202020204" pitchFamily="34" charset="0"/>
              </a:rPr>
              <a:t>Use of biodegradable or otherwise readily treatable additives </a:t>
            </a:r>
          </a:p>
        </p:txBody>
      </p:sp>
    </p:spTree>
    <p:extLst>
      <p:ext uri="{BB962C8B-B14F-4D97-AF65-F5344CB8AC3E}">
        <p14:creationId xmlns:p14="http://schemas.microsoft.com/office/powerpoint/2010/main" val="1774721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1FB9-C481-4652-AC3E-D030F9F5C76E}"/>
              </a:ext>
            </a:extLst>
          </p:cNvPr>
          <p:cNvSpPr>
            <a:spLocks noGrp="1"/>
          </p:cNvSpPr>
          <p:nvPr>
            <p:ph type="title"/>
          </p:nvPr>
        </p:nvSpPr>
        <p:spPr>
          <a:xfrm>
            <a:off x="457200" y="5760"/>
            <a:ext cx="8229600" cy="1143000"/>
          </a:xfrm>
        </p:spPr>
        <p:txBody>
          <a:bodyPr>
            <a:normAutofit fontScale="90000"/>
          </a:bodyPr>
          <a:lstStyle/>
          <a:p>
            <a:r>
              <a:rPr lang="en-IN" dirty="0"/>
              <a:t>THERMAL POLLUTION AND ITS ADVERSE EFFECTS</a:t>
            </a:r>
          </a:p>
        </p:txBody>
      </p:sp>
      <p:sp>
        <p:nvSpPr>
          <p:cNvPr id="3" name="Content Placeholder 2">
            <a:extLst>
              <a:ext uri="{FF2B5EF4-FFF2-40B4-BE49-F238E27FC236}">
                <a16:creationId xmlns:a16="http://schemas.microsoft.com/office/drawing/2014/main" id="{5551BB6E-6FD7-48FB-BE32-3B327FC2CDDB}"/>
              </a:ext>
            </a:extLst>
          </p:cNvPr>
          <p:cNvSpPr>
            <a:spLocks noGrp="1"/>
          </p:cNvSpPr>
          <p:nvPr>
            <p:ph idx="1"/>
          </p:nvPr>
        </p:nvSpPr>
        <p:spPr>
          <a:xfrm>
            <a:off x="0" y="1144750"/>
            <a:ext cx="9144000" cy="5688632"/>
          </a:xfrm>
        </p:spPr>
        <p:txBody>
          <a:bodyPr>
            <a:noAutofit/>
          </a:bodyPr>
          <a:lstStyle/>
          <a:p>
            <a:pPr algn="just"/>
            <a:r>
              <a:rPr lang="en-IN" sz="1700" dirty="0">
                <a:solidFill>
                  <a:srgbClr val="C00000"/>
                </a:solidFill>
                <a:latin typeface="Century Gothic" panose="020B0502020202020204" pitchFamily="34" charset="0"/>
              </a:rPr>
              <a:t>Biological effects </a:t>
            </a:r>
          </a:p>
          <a:p>
            <a:pPr algn="just"/>
            <a:r>
              <a:rPr lang="en-IN" sz="1700" dirty="0">
                <a:latin typeface="Century Gothic" panose="020B0502020202020204" pitchFamily="34" charset="0"/>
              </a:rPr>
              <a:t>Fishes may starve at high temperature by becoming moribund &amp; unable to capture food. The effect is further accentuated as the food requirement increases at the same time at higher temperature </a:t>
            </a:r>
          </a:p>
          <a:p>
            <a:pPr algn="just"/>
            <a:r>
              <a:rPr lang="en-IN" sz="1700" dirty="0">
                <a:latin typeface="Century Gothic" panose="020B0502020202020204" pitchFamily="34" charset="0"/>
              </a:rPr>
              <a:t>The disease resistance in fishes lowers &amp; pollutants become more toxic at elevated temperature. The species become more vulnerable to parasites. </a:t>
            </a:r>
          </a:p>
          <a:p>
            <a:pPr algn="just"/>
            <a:r>
              <a:rPr lang="en-IN" sz="1700" dirty="0">
                <a:latin typeface="Century Gothic" panose="020B0502020202020204" pitchFamily="34" charset="0"/>
              </a:rPr>
              <a:t>Natural mitigation of fish is also affected due to formation of thermally polluted zones which act as barrier to the migration.</a:t>
            </a:r>
          </a:p>
        </p:txBody>
      </p:sp>
    </p:spTree>
    <p:extLst>
      <p:ext uri="{BB962C8B-B14F-4D97-AF65-F5344CB8AC3E}">
        <p14:creationId xmlns:p14="http://schemas.microsoft.com/office/powerpoint/2010/main" val="2726528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640960" cy="5526360"/>
          </a:xfrm>
        </p:spPr>
        <p:txBody>
          <a:bodyPr>
            <a:normAutofit lnSpcReduction="10000"/>
          </a:bodyPr>
          <a:lstStyle/>
          <a:p>
            <a:pPr algn="just"/>
            <a:r>
              <a:rPr lang="en-IN" sz="1800" dirty="0">
                <a:latin typeface="Century Gothic" panose="020B0502020202020204" pitchFamily="34" charset="0"/>
              </a:rPr>
              <a:t>In India, the monitoring of water quality on a national level is being carried out by Central Pollution Control Board (CPCB) under the following programmes.</a:t>
            </a:r>
          </a:p>
          <a:p>
            <a:pPr algn="just"/>
            <a:r>
              <a:rPr lang="en-IN" sz="1800" dirty="0">
                <a:latin typeface="Century Gothic" panose="020B0502020202020204" pitchFamily="34" charset="0"/>
              </a:rPr>
              <a:t>1. Global Environmental Monitoring System (GEMS)</a:t>
            </a:r>
          </a:p>
          <a:p>
            <a:pPr algn="just"/>
            <a:r>
              <a:rPr lang="en-IN" sz="1800" dirty="0">
                <a:latin typeface="Century Gothic" panose="020B0502020202020204" pitchFamily="34" charset="0"/>
              </a:rPr>
              <a:t>2. Monitoring of Indian National Aquatic Resources (MINARS)</a:t>
            </a:r>
          </a:p>
          <a:p>
            <a:pPr algn="just"/>
            <a:r>
              <a:rPr lang="en-IN" sz="1800" dirty="0">
                <a:latin typeface="Century Gothic" panose="020B0502020202020204" pitchFamily="34" charset="0"/>
              </a:rPr>
              <a:t>3. National River Conservation Plan (NRCP)</a:t>
            </a:r>
          </a:p>
          <a:p>
            <a:pPr algn="just"/>
            <a:r>
              <a:rPr lang="en-IN" sz="1800" dirty="0">
                <a:latin typeface="Century Gothic" panose="020B0502020202020204" pitchFamily="34" charset="0"/>
              </a:rPr>
              <a:t>Currently there are about 500 sampling stations of which more than 80% are for rivers and rest for groundwater, lakes and creeks.</a:t>
            </a:r>
          </a:p>
          <a:p>
            <a:pPr algn="just"/>
            <a:r>
              <a:rPr lang="en-IN" sz="1800" dirty="0">
                <a:latin typeface="Century Gothic" panose="020B0502020202020204" pitchFamily="34" charset="0"/>
              </a:rPr>
              <a:t>A few stations, especially on rivers Ganga and Yamuna have been set up as “ Automatic Water Quality Monitoring Stations (AWQMS) which continuously monitor temperature, dissolved oxygen, pH, Conductivity and turbidity of water.</a:t>
            </a:r>
          </a:p>
          <a:p>
            <a:pPr algn="just"/>
            <a:r>
              <a:rPr lang="en-IN" sz="1800" dirty="0">
                <a:latin typeface="Century Gothic" panose="020B0502020202020204" pitchFamily="34" charset="0"/>
              </a:rPr>
              <a:t> </a:t>
            </a:r>
          </a:p>
        </p:txBody>
      </p:sp>
    </p:spTree>
    <p:extLst>
      <p:ext uri="{BB962C8B-B14F-4D97-AF65-F5344CB8AC3E}">
        <p14:creationId xmlns:p14="http://schemas.microsoft.com/office/powerpoint/2010/main" val="1812003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640960" cy="5526360"/>
          </a:xfrm>
        </p:spPr>
        <p:txBody>
          <a:bodyPr>
            <a:normAutofit/>
          </a:bodyPr>
          <a:lstStyle/>
          <a:p>
            <a:pPr algn="just"/>
            <a:r>
              <a:rPr lang="en-IN" sz="1800" dirty="0">
                <a:latin typeface="Century Gothic" panose="020B0502020202020204" pitchFamily="34" charset="0"/>
              </a:rPr>
              <a:t>Central Pollution Control Board, jointly with Department of Ocean Development and Department of Environment, has also established a network of 173 stations over the entire coastline of the country at varying distances from the coast to assess the quality of coastal and estuarine water.</a:t>
            </a:r>
          </a:p>
          <a:p>
            <a:pPr algn="just"/>
            <a:r>
              <a:rPr lang="en-IN" sz="1800" dirty="0">
                <a:latin typeface="Century Gothic" panose="020B0502020202020204" pitchFamily="34" charset="0"/>
              </a:rPr>
              <a:t>A monitoring programme called “ Coastal Ocean Monitoring and Prediction System (COMAPS) was also carried out during 1991-1992 by the Department of Ocean Development in cooperation with CPCB.</a:t>
            </a:r>
          </a:p>
          <a:p>
            <a:pPr algn="just"/>
            <a:r>
              <a:rPr lang="en-IN" sz="1800" dirty="0">
                <a:latin typeface="Century Gothic" panose="020B0502020202020204" pitchFamily="34" charset="0"/>
              </a:rPr>
              <a:t>It involved monitoring of coastal sea up to a distance of 25 km from the shoreline in a stretch of about 400 km between Bangladesh and </a:t>
            </a:r>
            <a:r>
              <a:rPr lang="en-IN" sz="1800" dirty="0" err="1">
                <a:latin typeface="Century Gothic" panose="020B0502020202020204" pitchFamily="34" charset="0"/>
              </a:rPr>
              <a:t>Paradeep</a:t>
            </a:r>
            <a:r>
              <a:rPr lang="en-IN" sz="1800" dirty="0">
                <a:latin typeface="Century Gothic" panose="020B0502020202020204" pitchFamily="34" charset="0"/>
              </a:rPr>
              <a:t> Port in Orissa.</a:t>
            </a:r>
          </a:p>
        </p:txBody>
      </p:sp>
    </p:spTree>
    <p:extLst>
      <p:ext uri="{BB962C8B-B14F-4D97-AF65-F5344CB8AC3E}">
        <p14:creationId xmlns:p14="http://schemas.microsoft.com/office/powerpoint/2010/main" val="721041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640960" cy="5526360"/>
          </a:xfrm>
        </p:spPr>
        <p:txBody>
          <a:bodyPr/>
          <a:lstStyle/>
          <a:p>
            <a:endParaRPr lang="en-IN"/>
          </a:p>
        </p:txBody>
      </p:sp>
      <p:pic>
        <p:nvPicPr>
          <p:cNvPr id="1026" name="Picture 2" descr="Dying lakes: Centre seeks status of water bodies in Gujarat | Ahmedabad  News - Times of India">
            <a:extLst>
              <a:ext uri="{FF2B5EF4-FFF2-40B4-BE49-F238E27FC236}">
                <a16:creationId xmlns:a16="http://schemas.microsoft.com/office/drawing/2014/main" id="{95C1757C-F2E8-4D8D-9A31-BCE010D50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26" y="1143000"/>
            <a:ext cx="7792014" cy="55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6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640960" cy="5526360"/>
          </a:xfrm>
        </p:spPr>
        <p:txBody>
          <a:bodyPr/>
          <a:lstStyle/>
          <a:p>
            <a:endParaRPr lang="en-IN"/>
          </a:p>
        </p:txBody>
      </p:sp>
      <p:pic>
        <p:nvPicPr>
          <p:cNvPr id="2050" name="Picture 2" descr="Bring dying lakes back to life and recharge groundwater: NGT to govt |  Gurgaon News - Times of India">
            <a:extLst>
              <a:ext uri="{FF2B5EF4-FFF2-40B4-BE49-F238E27FC236}">
                <a16:creationId xmlns:a16="http://schemas.microsoft.com/office/drawing/2014/main" id="{671EE973-582C-4DE5-8D63-518F4B17D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0913"/>
            <a:ext cx="9144000" cy="495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8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892480" cy="5526360"/>
          </a:xfrm>
        </p:spPr>
        <p:txBody>
          <a:bodyPr/>
          <a:lstStyle/>
          <a:p>
            <a:pPr algn="just"/>
            <a:r>
              <a:rPr lang="en-IN" dirty="0">
                <a:latin typeface="Century Gothic" panose="020B0502020202020204" pitchFamily="34" charset="0"/>
              </a:rPr>
              <a:t>Conservation of river corridors, water bodies and infrastructure needs to be undertaken.</a:t>
            </a:r>
          </a:p>
          <a:p>
            <a:pPr algn="just"/>
            <a:r>
              <a:rPr lang="en-IN" dirty="0">
                <a:latin typeface="Century Gothic" panose="020B0502020202020204" pitchFamily="34" charset="0"/>
              </a:rPr>
              <a:t>Encroachments and diversion of water bodies and drainage channels must not be allowed.</a:t>
            </a:r>
          </a:p>
          <a:p>
            <a:pPr algn="just"/>
            <a:r>
              <a:rPr lang="en-IN" dirty="0">
                <a:latin typeface="Century Gothic" panose="020B0502020202020204" pitchFamily="34" charset="0"/>
              </a:rPr>
              <a:t>Pollution of sources of water and water bodies should not be allowed.</a:t>
            </a:r>
          </a:p>
          <a:p>
            <a:pPr algn="just"/>
            <a:r>
              <a:rPr lang="en-IN" dirty="0">
                <a:latin typeface="Century Gothic" panose="020B0502020202020204" pitchFamily="34" charset="0"/>
              </a:rPr>
              <a:t>Legally empowered dam safety services need to be ensured.</a:t>
            </a:r>
          </a:p>
          <a:p>
            <a:endParaRPr lang="en-IN" dirty="0">
              <a:latin typeface="Century Gothic" panose="020B0502020202020204" pitchFamily="34" charset="0"/>
            </a:endParaRPr>
          </a:p>
        </p:txBody>
      </p:sp>
    </p:spTree>
    <p:extLst>
      <p:ext uri="{BB962C8B-B14F-4D97-AF65-F5344CB8AC3E}">
        <p14:creationId xmlns:p14="http://schemas.microsoft.com/office/powerpoint/2010/main" val="887070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892480" cy="5526360"/>
          </a:xfrm>
        </p:spPr>
        <p:txBody>
          <a:bodyPr>
            <a:normAutofit fontScale="85000" lnSpcReduction="20000"/>
          </a:bodyPr>
          <a:lstStyle/>
          <a:p>
            <a:pPr algn="just"/>
            <a:r>
              <a:rPr lang="en-IN" dirty="0">
                <a:latin typeface="Century Gothic" panose="020B0502020202020204" pitchFamily="34" charset="0"/>
              </a:rPr>
              <a:t>River Action Plan:</a:t>
            </a:r>
          </a:p>
          <a:p>
            <a:pPr algn="just"/>
            <a:r>
              <a:rPr lang="en-IN" dirty="0">
                <a:latin typeface="Century Gothic" panose="020B0502020202020204" pitchFamily="34" charset="0"/>
              </a:rPr>
              <a:t>CPCB (Central Pollution Control Board) identified polluted water bodies, which leads to formulation of action plan for restoration of the water body.</a:t>
            </a:r>
          </a:p>
          <a:p>
            <a:pPr algn="just"/>
            <a:r>
              <a:rPr lang="en-IN" dirty="0">
                <a:latin typeface="Century Gothic" panose="020B0502020202020204" pitchFamily="34" charset="0"/>
              </a:rPr>
              <a:t>Based on CPCB’s recommendations, Ganga action was launched in 1986 to restore the Ganga by interception, diversion and treatment of waste water from 27 cities/towns located along the river.</a:t>
            </a:r>
          </a:p>
          <a:p>
            <a:pPr algn="just"/>
            <a:r>
              <a:rPr lang="en-IN" dirty="0">
                <a:latin typeface="Century Gothic" panose="020B0502020202020204" pitchFamily="34" charset="0"/>
              </a:rPr>
              <a:t>Based on the experience gained during implementation of the Ganga Action Plan, Govt of India extends river cleaning program to other rivers and lakes.</a:t>
            </a:r>
          </a:p>
        </p:txBody>
      </p:sp>
    </p:spTree>
    <p:extLst>
      <p:ext uri="{BB962C8B-B14F-4D97-AF65-F5344CB8AC3E}">
        <p14:creationId xmlns:p14="http://schemas.microsoft.com/office/powerpoint/2010/main" val="1075332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E61F7-3521-4A93-B7A0-4A6C4C69BC22}"/>
              </a:ext>
            </a:extLst>
          </p:cNvPr>
          <p:cNvSpPr>
            <a:spLocks noGrp="1"/>
          </p:cNvSpPr>
          <p:nvPr>
            <p:ph type="title"/>
          </p:nvPr>
        </p:nvSpPr>
        <p:spPr>
          <a:xfrm>
            <a:off x="457200" y="0"/>
            <a:ext cx="8229600" cy="1143000"/>
          </a:xfrm>
        </p:spPr>
        <p:txBody>
          <a:bodyPr>
            <a:normAutofit/>
          </a:bodyPr>
          <a:lstStyle/>
          <a:p>
            <a:r>
              <a:rPr lang="en-IN" sz="3000" dirty="0"/>
              <a:t>ROLE OF REGULATORY BODIES IN PROTECTION OF WATER BODIES-CONTROL MEASURES</a:t>
            </a:r>
          </a:p>
        </p:txBody>
      </p:sp>
      <p:sp>
        <p:nvSpPr>
          <p:cNvPr id="3" name="Content Placeholder 2">
            <a:extLst>
              <a:ext uri="{FF2B5EF4-FFF2-40B4-BE49-F238E27FC236}">
                <a16:creationId xmlns:a16="http://schemas.microsoft.com/office/drawing/2014/main" id="{2114AE52-F1EB-4037-8DEF-10D1FADAE875}"/>
              </a:ext>
            </a:extLst>
          </p:cNvPr>
          <p:cNvSpPr>
            <a:spLocks noGrp="1"/>
          </p:cNvSpPr>
          <p:nvPr>
            <p:ph idx="1"/>
          </p:nvPr>
        </p:nvSpPr>
        <p:spPr>
          <a:xfrm>
            <a:off x="251520" y="1143000"/>
            <a:ext cx="8892480" cy="5526360"/>
          </a:xfrm>
        </p:spPr>
        <p:txBody>
          <a:bodyPr>
            <a:normAutofit/>
          </a:bodyPr>
          <a:lstStyle/>
          <a:p>
            <a:pPr algn="just"/>
            <a:endParaRPr lang="en-IN" dirty="0">
              <a:latin typeface="Century Gothic" panose="020B0502020202020204" pitchFamily="34" charset="0"/>
            </a:endParaRPr>
          </a:p>
        </p:txBody>
      </p:sp>
      <p:pic>
        <p:nvPicPr>
          <p:cNvPr id="4098" name="Picture 2" descr="Jal Shakti Abhiyan">
            <a:extLst>
              <a:ext uri="{FF2B5EF4-FFF2-40B4-BE49-F238E27FC236}">
                <a16:creationId xmlns:a16="http://schemas.microsoft.com/office/drawing/2014/main" id="{CD4F7515-6AB7-4034-B3B9-7F7319E897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025"/>
          <a:stretch/>
        </p:blipFill>
        <p:spPr bwMode="auto">
          <a:xfrm>
            <a:off x="270103" y="1223889"/>
            <a:ext cx="2608405" cy="22726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orld Water Day 2021: PM Modi Launches, “Jal Shakti Abhiyan” - Business  Connect | Best Business magazine In India">
            <a:extLst>
              <a:ext uri="{FF2B5EF4-FFF2-40B4-BE49-F238E27FC236}">
                <a16:creationId xmlns:a16="http://schemas.microsoft.com/office/drawing/2014/main" id="{DA1C034B-31A4-4732-8B1D-88C21F8FBA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 t="45275" r="52363"/>
          <a:stretch/>
        </p:blipFill>
        <p:spPr bwMode="auto">
          <a:xfrm>
            <a:off x="3635896" y="1143000"/>
            <a:ext cx="4104456" cy="250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483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0"/>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0" y="1143000"/>
            <a:ext cx="9036496" cy="5526360"/>
          </a:xfrm>
        </p:spPr>
        <p:txBody>
          <a:bodyPr>
            <a:noAutofit/>
          </a:bodyPr>
          <a:lstStyle/>
          <a:p>
            <a:pPr algn="just"/>
            <a:r>
              <a:rPr lang="en-IN" sz="1700" dirty="0">
                <a:latin typeface="Century Gothic" panose="020B0502020202020204" pitchFamily="34" charset="0"/>
              </a:rPr>
              <a:t>An Act to provide for the prevention and control of water pollution and the maintaining or restoring of wholesomeness of water.</a:t>
            </a:r>
          </a:p>
          <a:p>
            <a:pPr algn="just"/>
            <a:r>
              <a:rPr lang="en-IN" sz="1700" dirty="0">
                <a:latin typeface="Century Gothic" panose="020B0502020202020204" pitchFamily="34" charset="0"/>
              </a:rPr>
              <a:t>Regulatory bodies:</a:t>
            </a:r>
          </a:p>
          <a:p>
            <a:pPr algn="just"/>
            <a:r>
              <a:rPr lang="en-IN" sz="1700" dirty="0">
                <a:latin typeface="Century Gothic" panose="020B0502020202020204" pitchFamily="34" charset="0"/>
              </a:rPr>
              <a:t>Constitution of Central board</a:t>
            </a:r>
          </a:p>
          <a:p>
            <a:pPr algn="just"/>
            <a:r>
              <a:rPr lang="en-IN" sz="1700" dirty="0">
                <a:latin typeface="Century Gothic" panose="020B0502020202020204" pitchFamily="34" charset="0"/>
              </a:rPr>
              <a:t>Constitution of state board</a:t>
            </a:r>
          </a:p>
          <a:p>
            <a:pPr algn="just"/>
            <a:r>
              <a:rPr lang="en-IN" sz="1700" dirty="0">
                <a:solidFill>
                  <a:srgbClr val="C00000"/>
                </a:solidFill>
                <a:latin typeface="Century Gothic" panose="020B0502020202020204" pitchFamily="34" charset="0"/>
              </a:rPr>
              <a:t>Functions of Central board:</a:t>
            </a:r>
          </a:p>
          <a:p>
            <a:pPr algn="just"/>
            <a:r>
              <a:rPr lang="en-IN" sz="1700" dirty="0">
                <a:latin typeface="Century Gothic" panose="020B0502020202020204" pitchFamily="34" charset="0"/>
              </a:rPr>
              <a:t>Subject to the provisions of this Act, the main function of the Central Board shall be to promote cleanliness of streams and wells in different areas of the States.</a:t>
            </a:r>
          </a:p>
          <a:p>
            <a:pPr algn="just"/>
            <a:r>
              <a:rPr lang="en-IN" sz="1700" dirty="0">
                <a:latin typeface="Century Gothic" panose="020B0502020202020204" pitchFamily="34" charset="0"/>
              </a:rPr>
              <a:t>Advise the Central Government on any matter concerning the prevention and control of water pollution; </a:t>
            </a:r>
          </a:p>
          <a:p>
            <a:pPr algn="just"/>
            <a:r>
              <a:rPr lang="en-IN" sz="1700" dirty="0">
                <a:latin typeface="Century Gothic" panose="020B0502020202020204" pitchFamily="34" charset="0"/>
              </a:rPr>
              <a:t>Co-ordinate the activities of the State Boards and resolve disputes among them;</a:t>
            </a:r>
          </a:p>
        </p:txBody>
      </p:sp>
    </p:spTree>
    <p:extLst>
      <p:ext uri="{BB962C8B-B14F-4D97-AF65-F5344CB8AC3E}">
        <p14:creationId xmlns:p14="http://schemas.microsoft.com/office/powerpoint/2010/main" val="1925150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0" y="764704"/>
            <a:ext cx="9144000" cy="5328592"/>
          </a:xfrm>
        </p:spPr>
        <p:txBody>
          <a:bodyPr>
            <a:noAutofit/>
          </a:bodyPr>
          <a:lstStyle/>
          <a:p>
            <a:pPr algn="just">
              <a:lnSpc>
                <a:spcPct val="200000"/>
              </a:lnSpc>
            </a:pPr>
            <a:r>
              <a:rPr lang="en-IN" sz="1600" dirty="0">
                <a:latin typeface="Century Gothic" panose="020B0502020202020204" pitchFamily="34" charset="0"/>
              </a:rPr>
              <a:t>Provide technical assistance and guidance to the State Boards, carry out and sponsor investigations and research relating to problems of water pollution and prevention, control or abatement of water pollution;</a:t>
            </a:r>
          </a:p>
          <a:p>
            <a:pPr algn="just">
              <a:lnSpc>
                <a:spcPct val="200000"/>
              </a:lnSpc>
            </a:pPr>
            <a:r>
              <a:rPr lang="en-IN" sz="1600" dirty="0">
                <a:latin typeface="Century Gothic" panose="020B0502020202020204" pitchFamily="34" charset="0"/>
              </a:rPr>
              <a:t>Plan and organise the training of persons engaged or to be engaged in programmes for the prevention, control or abatement of water pollution on such terms and conditions as the Central Board may specify; </a:t>
            </a:r>
          </a:p>
          <a:p>
            <a:pPr algn="just">
              <a:lnSpc>
                <a:spcPct val="200000"/>
              </a:lnSpc>
            </a:pPr>
            <a:r>
              <a:rPr lang="en-IN" sz="1600" dirty="0">
                <a:latin typeface="Century Gothic" panose="020B0502020202020204" pitchFamily="34" charset="0"/>
              </a:rPr>
              <a:t>Organise through mass media a comprehensive programme regarding the prevention and control of water pollution.</a:t>
            </a:r>
          </a:p>
          <a:p>
            <a:pPr algn="just">
              <a:lnSpc>
                <a:spcPct val="200000"/>
              </a:lnSpc>
            </a:pPr>
            <a:r>
              <a:rPr lang="en-IN" sz="1600" dirty="0">
                <a:latin typeface="Century Gothic" panose="020B0502020202020204" pitchFamily="34" charset="0"/>
              </a:rPr>
              <a:t>Collect, compile and publish technical and statistical data relating to water pollution and the measures devised for its effective prevention and control and prepare manuals, codes or guides relating to treatment and disposal of sewage and trade effluents and disseminate information connected therewith; </a:t>
            </a:r>
          </a:p>
          <a:p>
            <a:pPr algn="just">
              <a:lnSpc>
                <a:spcPct val="200000"/>
              </a:lnSpc>
            </a:pPr>
            <a:endParaRPr lang="en-IN" sz="1700" dirty="0">
              <a:latin typeface="Century Gothic" panose="020B0502020202020204" pitchFamily="34" charset="0"/>
            </a:endParaRPr>
          </a:p>
        </p:txBody>
      </p:sp>
    </p:spTree>
    <p:extLst>
      <p:ext uri="{BB962C8B-B14F-4D97-AF65-F5344CB8AC3E}">
        <p14:creationId xmlns:p14="http://schemas.microsoft.com/office/powerpoint/2010/main" val="391986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E68E-A116-4CC6-AA27-3FDFCDC09F7A}"/>
              </a:ext>
            </a:extLst>
          </p:cNvPr>
          <p:cNvSpPr>
            <a:spLocks noGrp="1"/>
          </p:cNvSpPr>
          <p:nvPr>
            <p:ph type="title"/>
          </p:nvPr>
        </p:nvSpPr>
        <p:spPr>
          <a:xfrm>
            <a:off x="457200" y="0"/>
            <a:ext cx="8229600" cy="1143000"/>
          </a:xfrm>
        </p:spPr>
        <p:txBody>
          <a:bodyPr>
            <a:normAutofit/>
          </a:bodyPr>
          <a:lstStyle/>
          <a:p>
            <a:r>
              <a:rPr lang="en-IN" sz="3000" dirty="0"/>
              <a:t>MITIGATION MEASURES FOR WATER POLLUTION CONTAMINATION DUE TO INDUSTRIES</a:t>
            </a:r>
          </a:p>
        </p:txBody>
      </p:sp>
      <p:sp>
        <p:nvSpPr>
          <p:cNvPr id="3" name="Content Placeholder 2">
            <a:extLst>
              <a:ext uri="{FF2B5EF4-FFF2-40B4-BE49-F238E27FC236}">
                <a16:creationId xmlns:a16="http://schemas.microsoft.com/office/drawing/2014/main" id="{9422D37F-6847-440E-9012-6902777A0C00}"/>
              </a:ext>
            </a:extLst>
          </p:cNvPr>
          <p:cNvSpPr>
            <a:spLocks noGrp="1"/>
          </p:cNvSpPr>
          <p:nvPr>
            <p:ph idx="1"/>
          </p:nvPr>
        </p:nvSpPr>
        <p:spPr>
          <a:xfrm>
            <a:off x="251520" y="1143000"/>
            <a:ext cx="8712968" cy="5382344"/>
          </a:xfrm>
        </p:spPr>
        <p:txBody>
          <a:bodyPr>
            <a:normAutofit fontScale="55000" lnSpcReduction="20000"/>
          </a:bodyPr>
          <a:lstStyle/>
          <a:p>
            <a:pPr algn="just"/>
            <a:r>
              <a:rPr lang="en-IN" dirty="0">
                <a:latin typeface="Century Gothic" panose="020B0502020202020204" pitchFamily="34" charset="0"/>
              </a:rPr>
              <a:t>Neutralization and sedimentation of wastewaters, where applicable </a:t>
            </a:r>
          </a:p>
          <a:p>
            <a:pPr algn="just"/>
            <a:r>
              <a:rPr lang="en-IN" dirty="0">
                <a:latin typeface="Century Gothic" panose="020B0502020202020204" pitchFamily="34" charset="0"/>
              </a:rPr>
              <a:t> Dewatering of sludges and appropriate disposal of solids </a:t>
            </a:r>
          </a:p>
          <a:p>
            <a:pPr algn="just"/>
            <a:r>
              <a:rPr lang="en-IN" dirty="0">
                <a:latin typeface="Century Gothic" panose="020B0502020202020204" pitchFamily="34" charset="0"/>
              </a:rPr>
              <a:t>In case of oil waste, oil separation before treatment and discharge into the environment </a:t>
            </a:r>
          </a:p>
          <a:p>
            <a:pPr algn="just"/>
            <a:r>
              <a:rPr lang="en-IN" dirty="0">
                <a:latin typeface="Century Gothic" panose="020B0502020202020204" pitchFamily="34" charset="0"/>
              </a:rPr>
              <a:t>By controlling discharge of sanitary sewage and industrial waste into the environment </a:t>
            </a:r>
          </a:p>
          <a:p>
            <a:pPr algn="just"/>
            <a:r>
              <a:rPr lang="en-IN" dirty="0">
                <a:latin typeface="Century Gothic" panose="020B0502020202020204" pitchFamily="34" charset="0"/>
              </a:rPr>
              <a:t>By avoiding the activities that increases erosion or that contributes nutrients to water (thus stimulating alga growth) </a:t>
            </a:r>
          </a:p>
          <a:p>
            <a:pPr algn="just"/>
            <a:r>
              <a:rPr lang="en-IN" dirty="0">
                <a:latin typeface="Century Gothic" panose="020B0502020202020204" pitchFamily="34" charset="0"/>
              </a:rPr>
              <a:t>For wastes containing high TDS, treatment methods include removal of liquid and disposal of residue by controlled landfilling to avoid any possible leaching of the fills </a:t>
            </a:r>
          </a:p>
          <a:p>
            <a:pPr algn="just"/>
            <a:r>
              <a:rPr lang="en-IN" dirty="0">
                <a:latin typeface="Century Gothic" panose="020B0502020202020204" pitchFamily="34" charset="0"/>
              </a:rPr>
              <a:t>All surface runoffs around mines or quarries should be collected treated and disposed. </a:t>
            </a:r>
          </a:p>
          <a:p>
            <a:pPr algn="just"/>
            <a:r>
              <a:rPr lang="en-IN" dirty="0">
                <a:latin typeface="Century Gothic" panose="020B0502020202020204" pitchFamily="34" charset="0"/>
              </a:rPr>
              <a:t>Treated wastewater (such as sewage, industrial wastes, or stored surface runoffs) can be used as cooling water makeup. </a:t>
            </a:r>
          </a:p>
        </p:txBody>
      </p:sp>
    </p:spTree>
    <p:extLst>
      <p:ext uri="{BB962C8B-B14F-4D97-AF65-F5344CB8AC3E}">
        <p14:creationId xmlns:p14="http://schemas.microsoft.com/office/powerpoint/2010/main" val="1604933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108520" y="1069381"/>
            <a:ext cx="9145016" cy="5328592"/>
          </a:xfrm>
        </p:spPr>
        <p:txBody>
          <a:bodyPr>
            <a:noAutofit/>
          </a:bodyPr>
          <a:lstStyle/>
          <a:p>
            <a:pPr algn="just">
              <a:lnSpc>
                <a:spcPct val="200000"/>
              </a:lnSpc>
            </a:pPr>
            <a:r>
              <a:rPr lang="en-IN" sz="1600" dirty="0">
                <a:latin typeface="Century Gothic" panose="020B0502020202020204" pitchFamily="34" charset="0"/>
              </a:rPr>
              <a:t>Lay down, modify in consultation with the State Government concerned, the standards for a stream or well: </a:t>
            </a:r>
          </a:p>
          <a:p>
            <a:pPr algn="just">
              <a:lnSpc>
                <a:spcPct val="200000"/>
              </a:lnSpc>
            </a:pPr>
            <a:r>
              <a:rPr lang="en-IN" sz="1600" dirty="0">
                <a:latin typeface="Century Gothic" panose="020B0502020202020204" pitchFamily="34" charset="0"/>
              </a:rPr>
              <a:t>Plan and cause to be executed a nation-wide programme for the prevention, control or abatement of water pollution; </a:t>
            </a:r>
          </a:p>
          <a:p>
            <a:pPr algn="just">
              <a:lnSpc>
                <a:spcPct val="200000"/>
              </a:lnSpc>
            </a:pPr>
            <a:r>
              <a:rPr lang="en-IN" sz="1600" dirty="0">
                <a:latin typeface="Century Gothic" panose="020B0502020202020204" pitchFamily="34" charset="0"/>
              </a:rPr>
              <a:t>The Board may establish or recognise a laboratory or laboratories to enable the Board to perform its functions under this section efficiently, including the analysis of samples of water from any stream or well or of samples of any sewage or trade effluents.</a:t>
            </a:r>
          </a:p>
        </p:txBody>
      </p:sp>
    </p:spTree>
    <p:extLst>
      <p:ext uri="{BB962C8B-B14F-4D97-AF65-F5344CB8AC3E}">
        <p14:creationId xmlns:p14="http://schemas.microsoft.com/office/powerpoint/2010/main" val="3522660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108520" y="1069381"/>
            <a:ext cx="9145016" cy="5328592"/>
          </a:xfrm>
        </p:spPr>
        <p:txBody>
          <a:bodyPr>
            <a:noAutofit/>
          </a:bodyPr>
          <a:lstStyle/>
          <a:p>
            <a:pPr algn="just">
              <a:lnSpc>
                <a:spcPct val="200000"/>
              </a:lnSpc>
            </a:pPr>
            <a:r>
              <a:rPr lang="en-IN" sz="1600" dirty="0">
                <a:solidFill>
                  <a:srgbClr val="C00000"/>
                </a:solidFill>
                <a:latin typeface="Century Gothic" panose="020B0502020202020204" pitchFamily="34" charset="0"/>
              </a:rPr>
              <a:t>Functions of State board:</a:t>
            </a:r>
          </a:p>
          <a:p>
            <a:pPr algn="just">
              <a:lnSpc>
                <a:spcPct val="200000"/>
              </a:lnSpc>
            </a:pPr>
            <a:r>
              <a:rPr lang="en-IN" sz="1600" dirty="0">
                <a:latin typeface="Century Gothic" panose="020B0502020202020204" pitchFamily="34" charset="0"/>
              </a:rPr>
              <a:t>(1) Subject to the provisions of this Act, the functions of a State Board shall be –</a:t>
            </a:r>
          </a:p>
          <a:p>
            <a:pPr algn="just">
              <a:lnSpc>
                <a:spcPct val="200000"/>
              </a:lnSpc>
            </a:pPr>
            <a:r>
              <a:rPr lang="en-IN" sz="1600" dirty="0">
                <a:latin typeface="Century Gothic" panose="020B0502020202020204" pitchFamily="34" charset="0"/>
              </a:rPr>
              <a:t> (a) to plan a comprehensive programme for the prevention, control or abatement of pollution of streams and wells in the State and to secure the execution thereof; </a:t>
            </a:r>
          </a:p>
          <a:p>
            <a:pPr algn="just">
              <a:lnSpc>
                <a:spcPct val="200000"/>
              </a:lnSpc>
            </a:pPr>
            <a:r>
              <a:rPr lang="en-IN" sz="1600" dirty="0">
                <a:latin typeface="Century Gothic" panose="020B0502020202020204" pitchFamily="34" charset="0"/>
              </a:rPr>
              <a:t>(b) to advise the State Government on any matter concerning the prevention, control or abatement of water pollution;</a:t>
            </a:r>
          </a:p>
          <a:p>
            <a:pPr algn="just">
              <a:lnSpc>
                <a:spcPct val="200000"/>
              </a:lnSpc>
            </a:pPr>
            <a:r>
              <a:rPr lang="en-IN" sz="1600" dirty="0">
                <a:latin typeface="Century Gothic" panose="020B0502020202020204" pitchFamily="34" charset="0"/>
              </a:rPr>
              <a:t> (c) to collect and disseminate information relating to water pollution and the prevention, control or abatement thereof; </a:t>
            </a:r>
          </a:p>
          <a:p>
            <a:pPr algn="just">
              <a:lnSpc>
                <a:spcPct val="200000"/>
              </a:lnSpc>
            </a:pPr>
            <a:endParaRPr lang="en-IN" sz="1600" dirty="0">
              <a:latin typeface="Century Gothic" panose="020B0502020202020204" pitchFamily="34" charset="0"/>
            </a:endParaRPr>
          </a:p>
        </p:txBody>
      </p:sp>
    </p:spTree>
    <p:extLst>
      <p:ext uri="{BB962C8B-B14F-4D97-AF65-F5344CB8AC3E}">
        <p14:creationId xmlns:p14="http://schemas.microsoft.com/office/powerpoint/2010/main" val="3610356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108520" y="1069381"/>
            <a:ext cx="9145016" cy="5328592"/>
          </a:xfrm>
        </p:spPr>
        <p:txBody>
          <a:bodyPr>
            <a:noAutofit/>
          </a:bodyPr>
          <a:lstStyle/>
          <a:p>
            <a:pPr algn="just">
              <a:lnSpc>
                <a:spcPct val="200000"/>
              </a:lnSpc>
            </a:pPr>
            <a:r>
              <a:rPr lang="en-IN" sz="1600" dirty="0">
                <a:solidFill>
                  <a:srgbClr val="C00000"/>
                </a:solidFill>
                <a:latin typeface="Century Gothic" panose="020B0502020202020204" pitchFamily="34" charset="0"/>
              </a:rPr>
              <a:t>Functions of State board:</a:t>
            </a:r>
          </a:p>
          <a:p>
            <a:pPr algn="just">
              <a:lnSpc>
                <a:spcPct val="200000"/>
              </a:lnSpc>
            </a:pPr>
            <a:r>
              <a:rPr lang="en-IN" sz="1600" dirty="0">
                <a:latin typeface="Century Gothic" panose="020B0502020202020204" pitchFamily="34" charset="0"/>
              </a:rPr>
              <a:t>(d) to encourage, conduct and participate in investigations and research relating to problems of water pollution and prevention, control or abatement of water pollution; </a:t>
            </a:r>
          </a:p>
          <a:p>
            <a:pPr algn="just">
              <a:lnSpc>
                <a:spcPct val="200000"/>
              </a:lnSpc>
            </a:pPr>
            <a:r>
              <a:rPr lang="en-IN" sz="1600" dirty="0">
                <a:latin typeface="Century Gothic" panose="020B0502020202020204" pitchFamily="34" charset="0"/>
              </a:rPr>
              <a:t>(e) to collaborate with the Central Board in organising the training of persons engaged or to be engaged in programmes relating to prevention, control or abatement of water pollution and to organise mass education programmes relating thereto; </a:t>
            </a:r>
          </a:p>
          <a:p>
            <a:pPr algn="just">
              <a:lnSpc>
                <a:spcPct val="200000"/>
              </a:lnSpc>
            </a:pPr>
            <a:endParaRPr lang="en-IN" sz="1600" dirty="0">
              <a:latin typeface="Century Gothic" panose="020B0502020202020204" pitchFamily="34" charset="0"/>
            </a:endParaRPr>
          </a:p>
        </p:txBody>
      </p:sp>
    </p:spTree>
    <p:extLst>
      <p:ext uri="{BB962C8B-B14F-4D97-AF65-F5344CB8AC3E}">
        <p14:creationId xmlns:p14="http://schemas.microsoft.com/office/powerpoint/2010/main" val="1838582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708-F538-4062-893F-1BC6DBC7C25A}"/>
              </a:ext>
            </a:extLst>
          </p:cNvPr>
          <p:cNvSpPr>
            <a:spLocks noGrp="1"/>
          </p:cNvSpPr>
          <p:nvPr>
            <p:ph type="title"/>
          </p:nvPr>
        </p:nvSpPr>
        <p:spPr>
          <a:xfrm>
            <a:off x="457200" y="-60549"/>
            <a:ext cx="8229600" cy="1143000"/>
          </a:xfrm>
        </p:spPr>
        <p:txBody>
          <a:bodyPr>
            <a:normAutofit fontScale="90000"/>
          </a:bodyPr>
          <a:lstStyle/>
          <a:p>
            <a:r>
              <a:rPr lang="en-IN" dirty="0"/>
              <a:t>THE WATER (PREVENTION AND CONTROL OF POLLUTION) ACT, 1974</a:t>
            </a:r>
          </a:p>
        </p:txBody>
      </p:sp>
      <p:sp>
        <p:nvSpPr>
          <p:cNvPr id="3" name="Content Placeholder 2">
            <a:extLst>
              <a:ext uri="{FF2B5EF4-FFF2-40B4-BE49-F238E27FC236}">
                <a16:creationId xmlns:a16="http://schemas.microsoft.com/office/drawing/2014/main" id="{6C065203-B00B-46DE-A0F5-C6AFDE5282EE}"/>
              </a:ext>
            </a:extLst>
          </p:cNvPr>
          <p:cNvSpPr>
            <a:spLocks noGrp="1"/>
          </p:cNvSpPr>
          <p:nvPr>
            <p:ph idx="1"/>
          </p:nvPr>
        </p:nvSpPr>
        <p:spPr>
          <a:xfrm>
            <a:off x="-108520" y="1069381"/>
            <a:ext cx="9145016" cy="5328592"/>
          </a:xfrm>
        </p:spPr>
        <p:txBody>
          <a:bodyPr>
            <a:noAutofit/>
          </a:bodyPr>
          <a:lstStyle/>
          <a:p>
            <a:pPr algn="just">
              <a:lnSpc>
                <a:spcPct val="200000"/>
              </a:lnSpc>
            </a:pPr>
            <a:r>
              <a:rPr lang="en-IN" sz="1600" dirty="0">
                <a:solidFill>
                  <a:srgbClr val="C00000"/>
                </a:solidFill>
                <a:latin typeface="Century Gothic" panose="020B0502020202020204" pitchFamily="34" charset="0"/>
              </a:rPr>
              <a:t>Functions of State board:</a:t>
            </a:r>
          </a:p>
          <a:p>
            <a:pPr algn="just">
              <a:lnSpc>
                <a:spcPct val="200000"/>
              </a:lnSpc>
            </a:pPr>
            <a:r>
              <a:rPr lang="en-IN" sz="1600" dirty="0">
                <a:latin typeface="Century Gothic" panose="020B0502020202020204" pitchFamily="34" charset="0"/>
              </a:rPr>
              <a:t>(f) </a:t>
            </a:r>
            <a:r>
              <a:rPr lang="en-IN" sz="1700" dirty="0">
                <a:latin typeface="Century Gothic" panose="020B0502020202020204" pitchFamily="34" charset="0"/>
              </a:rPr>
              <a:t>to inspect sewage or trade effluents, works and plants for the treatment of sewage and trade effluents and to review plans, specifications or other data relating to plants set up for the treatment of water, works for the purification thereof and the system for the disposal of sewage or trade effluents or in connection with the grant of any consent as required by this Act; </a:t>
            </a:r>
          </a:p>
          <a:p>
            <a:pPr algn="just">
              <a:lnSpc>
                <a:spcPct val="200000"/>
              </a:lnSpc>
            </a:pPr>
            <a:r>
              <a:rPr lang="en-IN" sz="1700" dirty="0">
                <a:latin typeface="Century Gothic" panose="020B0502020202020204" pitchFamily="34" charset="0"/>
              </a:rPr>
              <a:t>(g) lay down, modify or annul effluent standards for the sewage and trade effluents and for the quality of receiving waters (not being water in an inter-State stream) resulting from the discharge of effluents and to classify waters of the State; </a:t>
            </a:r>
            <a:endParaRPr lang="en-IN" sz="1700" dirty="0">
              <a:solidFill>
                <a:srgbClr val="C00000"/>
              </a:solidFill>
              <a:latin typeface="Century Gothic" panose="020B0502020202020204" pitchFamily="34" charset="0"/>
            </a:endParaRPr>
          </a:p>
          <a:p>
            <a:pPr algn="just">
              <a:lnSpc>
                <a:spcPct val="200000"/>
              </a:lnSpc>
            </a:pPr>
            <a:endParaRPr lang="en-IN" sz="1600" dirty="0">
              <a:latin typeface="Century Gothic" panose="020B0502020202020204" pitchFamily="34" charset="0"/>
            </a:endParaRPr>
          </a:p>
        </p:txBody>
      </p:sp>
    </p:spTree>
    <p:extLst>
      <p:ext uri="{BB962C8B-B14F-4D97-AF65-F5344CB8AC3E}">
        <p14:creationId xmlns:p14="http://schemas.microsoft.com/office/powerpoint/2010/main" val="3920308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E63A-9A99-41E0-A91F-39EBBB1E0060}"/>
              </a:ext>
            </a:extLst>
          </p:cNvPr>
          <p:cNvSpPr>
            <a:spLocks noGrp="1"/>
          </p:cNvSpPr>
          <p:nvPr>
            <p:ph type="title"/>
          </p:nvPr>
        </p:nvSpPr>
        <p:spPr>
          <a:xfrm>
            <a:off x="457200" y="81194"/>
            <a:ext cx="8229600" cy="1143000"/>
          </a:xfrm>
        </p:spPr>
        <p:txBody>
          <a:bodyPr>
            <a:normAutofit fontScale="90000"/>
          </a:bodyPr>
          <a:lstStyle/>
          <a:p>
            <a:r>
              <a:rPr lang="en-IN" dirty="0"/>
              <a:t>DISCHARGE STANDARDS FOR RIVER AND STREAM</a:t>
            </a:r>
          </a:p>
        </p:txBody>
      </p:sp>
      <p:pic>
        <p:nvPicPr>
          <p:cNvPr id="5122" name="Picture 2" descr="Frontiers | Wastewater Discharge Standards in the Evolving Context of Urban  Sustainability–The Case of India | Environmental Science">
            <a:extLst>
              <a:ext uri="{FF2B5EF4-FFF2-40B4-BE49-F238E27FC236}">
                <a16:creationId xmlns:a16="http://schemas.microsoft.com/office/drawing/2014/main" id="{CCE39982-6597-49F9-B130-CBC24BCAD5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18" b="2613"/>
          <a:stretch/>
        </p:blipFill>
        <p:spPr bwMode="auto">
          <a:xfrm>
            <a:off x="1403648" y="1164088"/>
            <a:ext cx="6509241" cy="543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394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D269-E991-4218-9160-61DE838A94B0}"/>
              </a:ext>
            </a:extLst>
          </p:cNvPr>
          <p:cNvSpPr>
            <a:spLocks noGrp="1"/>
          </p:cNvSpPr>
          <p:nvPr>
            <p:ph type="title"/>
          </p:nvPr>
        </p:nvSpPr>
        <p:spPr/>
        <p:txBody>
          <a:bodyPr/>
          <a:lstStyle/>
          <a:p>
            <a:r>
              <a:rPr lang="en-IN" dirty="0"/>
              <a:t>SELF PURIFICATION OF STREAM</a:t>
            </a:r>
          </a:p>
        </p:txBody>
      </p:sp>
      <p:sp>
        <p:nvSpPr>
          <p:cNvPr id="3" name="Content Placeholder 2">
            <a:extLst>
              <a:ext uri="{FF2B5EF4-FFF2-40B4-BE49-F238E27FC236}">
                <a16:creationId xmlns:a16="http://schemas.microsoft.com/office/drawing/2014/main" id="{B7286AD4-BBFD-4EC2-88F9-4AFF764AA2C7}"/>
              </a:ext>
            </a:extLst>
          </p:cNvPr>
          <p:cNvSpPr>
            <a:spLocks noGrp="1"/>
          </p:cNvSpPr>
          <p:nvPr>
            <p:ph idx="1"/>
          </p:nvPr>
        </p:nvSpPr>
        <p:spPr>
          <a:xfrm>
            <a:off x="179512" y="1124744"/>
            <a:ext cx="8712968" cy="5458618"/>
          </a:xfrm>
        </p:spPr>
        <p:txBody>
          <a:bodyPr>
            <a:normAutofit fontScale="92500" lnSpcReduction="10000"/>
          </a:bodyPr>
          <a:lstStyle/>
          <a:p>
            <a:pPr algn="just"/>
            <a:r>
              <a:rPr lang="en-IN" sz="1700" dirty="0">
                <a:latin typeface="Century Gothic" panose="020B0502020202020204" pitchFamily="34" charset="0"/>
              </a:rPr>
              <a:t>When waste water is discharged into the river or stream, the BOD of mix increases initially and DO levels starts falling.</a:t>
            </a:r>
          </a:p>
          <a:p>
            <a:pPr algn="just"/>
            <a:r>
              <a:rPr lang="en-IN" sz="1700" dirty="0">
                <a:latin typeface="Century Gothic" panose="020B0502020202020204" pitchFamily="34" charset="0"/>
              </a:rPr>
              <a:t>As river water travels further, BOD gradually reduces and DO increases and reaches its saturation level.</a:t>
            </a:r>
          </a:p>
          <a:p>
            <a:pPr algn="just"/>
            <a:r>
              <a:rPr lang="en-IN" sz="1700" dirty="0">
                <a:latin typeface="Century Gothic" panose="020B0502020202020204" pitchFamily="34" charset="0"/>
              </a:rPr>
              <a:t>Thus river, purified on its own.</a:t>
            </a:r>
          </a:p>
          <a:p>
            <a:pPr algn="just"/>
            <a:r>
              <a:rPr lang="en-IN" sz="1700" dirty="0">
                <a:latin typeface="Century Gothic" panose="020B0502020202020204" pitchFamily="34" charset="0"/>
              </a:rPr>
              <a:t>This is known as self purification of stream.</a:t>
            </a:r>
          </a:p>
          <a:p>
            <a:pPr algn="just"/>
            <a:r>
              <a:rPr lang="en-IN" sz="1700" dirty="0">
                <a:solidFill>
                  <a:srgbClr val="C00000"/>
                </a:solidFill>
                <a:latin typeface="Century Gothic" panose="020B0502020202020204" pitchFamily="34" charset="0"/>
              </a:rPr>
              <a:t>Actions involved in self purification of streams:</a:t>
            </a:r>
          </a:p>
          <a:p>
            <a:pPr algn="just"/>
            <a:r>
              <a:rPr lang="en-IN" sz="1700" dirty="0">
                <a:latin typeface="Century Gothic" panose="020B0502020202020204" pitchFamily="34" charset="0"/>
              </a:rPr>
              <a:t>Dilution</a:t>
            </a:r>
          </a:p>
          <a:p>
            <a:pPr algn="just"/>
            <a:r>
              <a:rPr lang="en-IN" sz="1700" dirty="0">
                <a:latin typeface="Century Gothic" panose="020B0502020202020204" pitchFamily="34" charset="0"/>
              </a:rPr>
              <a:t>Dispersion due to current</a:t>
            </a:r>
          </a:p>
          <a:p>
            <a:pPr algn="just"/>
            <a:r>
              <a:rPr lang="en-IN" sz="1700" dirty="0">
                <a:latin typeface="Century Gothic" panose="020B0502020202020204" pitchFamily="34" charset="0"/>
              </a:rPr>
              <a:t>Sedimentation</a:t>
            </a:r>
          </a:p>
          <a:p>
            <a:pPr algn="just"/>
            <a:r>
              <a:rPr lang="en-IN" sz="1700" dirty="0">
                <a:latin typeface="Century Gothic" panose="020B0502020202020204" pitchFamily="34" charset="0"/>
              </a:rPr>
              <a:t>Oxidation</a:t>
            </a:r>
          </a:p>
          <a:p>
            <a:pPr algn="just"/>
            <a:r>
              <a:rPr lang="en-IN" sz="1700" dirty="0">
                <a:latin typeface="Century Gothic" panose="020B0502020202020204" pitchFamily="34" charset="0"/>
              </a:rPr>
              <a:t>Reduction</a:t>
            </a:r>
          </a:p>
          <a:p>
            <a:pPr algn="just"/>
            <a:r>
              <a:rPr lang="en-IN" sz="1700" dirty="0">
                <a:latin typeface="Century Gothic" panose="020B0502020202020204" pitchFamily="34" charset="0"/>
              </a:rPr>
              <a:t>Temperature</a:t>
            </a:r>
          </a:p>
          <a:p>
            <a:pPr algn="just"/>
            <a:r>
              <a:rPr lang="en-IN" sz="1700" dirty="0">
                <a:latin typeface="Century Gothic" panose="020B0502020202020204" pitchFamily="34" charset="0"/>
              </a:rPr>
              <a:t>Sunlight</a:t>
            </a:r>
          </a:p>
        </p:txBody>
      </p:sp>
    </p:spTree>
    <p:extLst>
      <p:ext uri="{BB962C8B-B14F-4D97-AF65-F5344CB8AC3E}">
        <p14:creationId xmlns:p14="http://schemas.microsoft.com/office/powerpoint/2010/main" val="659766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1CEB60-E9F2-491C-8C5E-B1DE9333E636}"/>
              </a:ext>
            </a:extLst>
          </p:cNvPr>
          <p:cNvSpPr>
            <a:spLocks noGrp="1"/>
          </p:cNvSpPr>
          <p:nvPr>
            <p:ph idx="1"/>
          </p:nvPr>
        </p:nvSpPr>
        <p:spPr>
          <a:xfrm>
            <a:off x="251520" y="1124744"/>
            <a:ext cx="8712968" cy="5458618"/>
          </a:xfrm>
        </p:spPr>
        <p:txBody>
          <a:bodyPr>
            <a:normAutofit fontScale="62500" lnSpcReduction="20000"/>
          </a:bodyPr>
          <a:lstStyle/>
          <a:p>
            <a:pPr algn="just">
              <a:lnSpc>
                <a:spcPct val="170000"/>
              </a:lnSpc>
            </a:pPr>
            <a:r>
              <a:rPr lang="en-IN" dirty="0">
                <a:solidFill>
                  <a:srgbClr val="C00000"/>
                </a:solidFill>
                <a:latin typeface="Century Gothic" panose="020B0502020202020204" pitchFamily="34" charset="0"/>
              </a:rPr>
              <a:t>Dilution and Dispersion:</a:t>
            </a:r>
          </a:p>
          <a:p>
            <a:pPr algn="just">
              <a:lnSpc>
                <a:spcPct val="170000"/>
              </a:lnSpc>
            </a:pPr>
            <a:r>
              <a:rPr lang="en-IN" dirty="0">
                <a:latin typeface="Century Gothic" panose="020B0502020202020204" pitchFamily="34" charset="0"/>
              </a:rPr>
              <a:t>When the perishable organic matter is discharged into river-stream, it gets rapidly dispersed and diluted.</a:t>
            </a:r>
          </a:p>
          <a:p>
            <a:pPr algn="just">
              <a:lnSpc>
                <a:spcPct val="170000"/>
              </a:lnSpc>
            </a:pPr>
            <a:r>
              <a:rPr lang="en-IN" dirty="0">
                <a:latin typeface="Century Gothic" panose="020B0502020202020204" pitchFamily="34" charset="0"/>
              </a:rPr>
              <a:t>This results in lowering of waste concentration and thus reduces the potential nuisance of sewage.</a:t>
            </a:r>
          </a:p>
          <a:p>
            <a:pPr algn="just">
              <a:lnSpc>
                <a:spcPct val="170000"/>
              </a:lnSpc>
            </a:pPr>
            <a:r>
              <a:rPr lang="en-IN" dirty="0">
                <a:solidFill>
                  <a:srgbClr val="C00000"/>
                </a:solidFill>
                <a:latin typeface="Century Gothic" panose="020B0502020202020204" pitchFamily="34" charset="0"/>
              </a:rPr>
              <a:t>Sedimentation:</a:t>
            </a:r>
          </a:p>
          <a:p>
            <a:pPr algn="just">
              <a:lnSpc>
                <a:spcPct val="170000"/>
              </a:lnSpc>
            </a:pPr>
            <a:r>
              <a:rPr lang="en-IN" dirty="0">
                <a:latin typeface="Century Gothic" panose="020B0502020202020204" pitchFamily="34" charset="0"/>
              </a:rPr>
              <a:t>The settleable solids present in effluents will settle down into the river bed, thus helping in the self purification process.</a:t>
            </a:r>
          </a:p>
          <a:p>
            <a:pPr algn="just">
              <a:lnSpc>
                <a:spcPct val="170000"/>
              </a:lnSpc>
            </a:pPr>
            <a:r>
              <a:rPr lang="en-IN" dirty="0">
                <a:solidFill>
                  <a:srgbClr val="C00000"/>
                </a:solidFill>
                <a:latin typeface="Century Gothic" panose="020B0502020202020204" pitchFamily="34" charset="0"/>
              </a:rPr>
              <a:t>Oxidation:</a:t>
            </a:r>
          </a:p>
          <a:p>
            <a:pPr algn="just">
              <a:lnSpc>
                <a:spcPct val="170000"/>
              </a:lnSpc>
            </a:pPr>
            <a:r>
              <a:rPr lang="en-IN" dirty="0">
                <a:latin typeface="Century Gothic" panose="020B0502020202020204" pitchFamily="34" charset="0"/>
              </a:rPr>
              <a:t>The oxidation of the organic matter present in the sewage effluent, will start as soon as the sewage outfalls into the river water containing dissolved oxygen.</a:t>
            </a:r>
          </a:p>
          <a:p>
            <a:pPr algn="just">
              <a:lnSpc>
                <a:spcPct val="170000"/>
              </a:lnSpc>
            </a:pPr>
            <a:r>
              <a:rPr lang="en-IN" dirty="0">
                <a:latin typeface="Century Gothic" panose="020B0502020202020204" pitchFamily="34" charset="0"/>
              </a:rPr>
              <a:t>The deficiency of oxygen would be filled up by the atmospheric oxygen</a:t>
            </a:r>
          </a:p>
          <a:p>
            <a:pPr algn="just"/>
            <a:endParaRPr lang="en-IN" dirty="0"/>
          </a:p>
        </p:txBody>
      </p:sp>
      <p:sp>
        <p:nvSpPr>
          <p:cNvPr id="4" name="Title 1">
            <a:extLst>
              <a:ext uri="{FF2B5EF4-FFF2-40B4-BE49-F238E27FC236}">
                <a16:creationId xmlns:a16="http://schemas.microsoft.com/office/drawing/2014/main" id="{67850D1B-3883-4F81-A190-D48E4592569C}"/>
              </a:ext>
            </a:extLst>
          </p:cNvPr>
          <p:cNvSpPr>
            <a:spLocks noGrp="1"/>
          </p:cNvSpPr>
          <p:nvPr>
            <p:ph type="title"/>
          </p:nvPr>
        </p:nvSpPr>
        <p:spPr>
          <a:xfrm>
            <a:off x="457200" y="274638"/>
            <a:ext cx="8229600" cy="1143000"/>
          </a:xfrm>
        </p:spPr>
        <p:txBody>
          <a:bodyPr/>
          <a:lstStyle/>
          <a:p>
            <a:r>
              <a:rPr lang="en-IN" dirty="0"/>
              <a:t>SELF PURIFICATION OF STREAM</a:t>
            </a:r>
          </a:p>
        </p:txBody>
      </p:sp>
    </p:spTree>
    <p:extLst>
      <p:ext uri="{BB962C8B-B14F-4D97-AF65-F5344CB8AC3E}">
        <p14:creationId xmlns:p14="http://schemas.microsoft.com/office/powerpoint/2010/main" val="766718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1CEB60-E9F2-491C-8C5E-B1DE9333E636}"/>
              </a:ext>
            </a:extLst>
          </p:cNvPr>
          <p:cNvSpPr>
            <a:spLocks noGrp="1"/>
          </p:cNvSpPr>
          <p:nvPr>
            <p:ph idx="1"/>
          </p:nvPr>
        </p:nvSpPr>
        <p:spPr>
          <a:xfrm>
            <a:off x="251520" y="1268760"/>
            <a:ext cx="8712968" cy="5314602"/>
          </a:xfrm>
        </p:spPr>
        <p:txBody>
          <a:bodyPr>
            <a:normAutofit/>
          </a:bodyPr>
          <a:lstStyle/>
          <a:p>
            <a:pPr algn="just">
              <a:lnSpc>
                <a:spcPct val="170000"/>
              </a:lnSpc>
            </a:pPr>
            <a:r>
              <a:rPr lang="en-IN" sz="1700" dirty="0">
                <a:solidFill>
                  <a:srgbClr val="C00000"/>
                </a:solidFill>
                <a:latin typeface="Century Gothic" panose="020B0502020202020204" pitchFamily="34" charset="0"/>
              </a:rPr>
              <a:t>Reduction:</a:t>
            </a:r>
          </a:p>
          <a:p>
            <a:pPr algn="just"/>
            <a:r>
              <a:rPr lang="en-IN" sz="1700" dirty="0">
                <a:latin typeface="Century Gothic" panose="020B0502020202020204" pitchFamily="34" charset="0"/>
              </a:rPr>
              <a:t>Reduction occurs due to hydrolysis of organic matter settled at the bottom either chemically or biologically</a:t>
            </a:r>
          </a:p>
          <a:p>
            <a:pPr algn="just"/>
            <a:r>
              <a:rPr lang="en-IN" sz="1700" dirty="0">
                <a:latin typeface="Century Gothic" panose="020B0502020202020204" pitchFamily="34" charset="0"/>
              </a:rPr>
              <a:t>Anaerobic bacteria will help in splitting the complex organic constituents of sewage in liquids and gases, thus paving the for their ultimate stabilization by oxidation.</a:t>
            </a:r>
          </a:p>
          <a:p>
            <a:pPr algn="just"/>
            <a:r>
              <a:rPr lang="en-IN" sz="1700" dirty="0">
                <a:solidFill>
                  <a:srgbClr val="C00000"/>
                </a:solidFill>
                <a:latin typeface="Century Gothic" panose="020B0502020202020204" pitchFamily="34" charset="0"/>
              </a:rPr>
              <a:t>Sunlight:</a:t>
            </a:r>
          </a:p>
          <a:p>
            <a:pPr algn="just"/>
            <a:r>
              <a:rPr lang="en-IN" sz="1700" dirty="0">
                <a:latin typeface="Century Gothic" panose="020B0502020202020204" pitchFamily="34" charset="0"/>
              </a:rPr>
              <a:t>The Sun light has a bleaching and stabilizing effect of bacteria.</a:t>
            </a:r>
          </a:p>
          <a:p>
            <a:pPr algn="just"/>
            <a:r>
              <a:rPr lang="en-IN" sz="1700" dirty="0">
                <a:latin typeface="Century Gothic" panose="020B0502020202020204" pitchFamily="34" charset="0"/>
              </a:rPr>
              <a:t>Algae produces oxygen in the presence of sunlight due to photosynthesis</a:t>
            </a:r>
          </a:p>
          <a:p>
            <a:pPr algn="just"/>
            <a:r>
              <a:rPr lang="en-IN" sz="1700" dirty="0">
                <a:latin typeface="Century Gothic" panose="020B0502020202020204" pitchFamily="34" charset="0"/>
              </a:rPr>
              <a:t>Therefore sunlight helps in purification of stream by adding oxygen through photosynthesis.</a:t>
            </a:r>
          </a:p>
        </p:txBody>
      </p:sp>
      <p:sp>
        <p:nvSpPr>
          <p:cNvPr id="4" name="Title 1">
            <a:extLst>
              <a:ext uri="{FF2B5EF4-FFF2-40B4-BE49-F238E27FC236}">
                <a16:creationId xmlns:a16="http://schemas.microsoft.com/office/drawing/2014/main" id="{67850D1B-3883-4F81-A190-D48E4592569C}"/>
              </a:ext>
            </a:extLst>
          </p:cNvPr>
          <p:cNvSpPr>
            <a:spLocks noGrp="1"/>
          </p:cNvSpPr>
          <p:nvPr>
            <p:ph type="title"/>
          </p:nvPr>
        </p:nvSpPr>
        <p:spPr>
          <a:xfrm>
            <a:off x="457200" y="274638"/>
            <a:ext cx="8229600" cy="1143000"/>
          </a:xfrm>
        </p:spPr>
        <p:txBody>
          <a:bodyPr/>
          <a:lstStyle/>
          <a:p>
            <a:r>
              <a:rPr lang="en-IN" dirty="0"/>
              <a:t>SELF PURIFICATION OF STREAM</a:t>
            </a:r>
          </a:p>
        </p:txBody>
      </p:sp>
    </p:spTree>
    <p:extLst>
      <p:ext uri="{BB962C8B-B14F-4D97-AF65-F5344CB8AC3E}">
        <p14:creationId xmlns:p14="http://schemas.microsoft.com/office/powerpoint/2010/main" val="369927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850D1B-3883-4F81-A190-D48E4592569C}"/>
              </a:ext>
            </a:extLst>
          </p:cNvPr>
          <p:cNvSpPr>
            <a:spLocks noGrp="1"/>
          </p:cNvSpPr>
          <p:nvPr>
            <p:ph type="title"/>
          </p:nvPr>
        </p:nvSpPr>
        <p:spPr>
          <a:xfrm>
            <a:off x="457200" y="274638"/>
            <a:ext cx="8229600" cy="1143000"/>
          </a:xfrm>
        </p:spPr>
        <p:txBody>
          <a:bodyPr/>
          <a:lstStyle/>
          <a:p>
            <a:r>
              <a:rPr lang="en-IN" dirty="0"/>
              <a:t>SELF PURIFICATION OF STREAM</a:t>
            </a:r>
          </a:p>
        </p:txBody>
      </p:sp>
      <p:pic>
        <p:nvPicPr>
          <p:cNvPr id="3" name="Picture 2">
            <a:extLst>
              <a:ext uri="{FF2B5EF4-FFF2-40B4-BE49-F238E27FC236}">
                <a16:creationId xmlns:a16="http://schemas.microsoft.com/office/drawing/2014/main" id="{B1538383-9184-47C1-9968-C684AD2DE18B}"/>
              </a:ext>
            </a:extLst>
          </p:cNvPr>
          <p:cNvPicPr>
            <a:picLocks noChangeAspect="1"/>
          </p:cNvPicPr>
          <p:nvPr/>
        </p:nvPicPr>
        <p:blipFill>
          <a:blip r:embed="rId2"/>
          <a:stretch>
            <a:fillRect/>
          </a:stretch>
        </p:blipFill>
        <p:spPr>
          <a:xfrm>
            <a:off x="1187624" y="1447976"/>
            <a:ext cx="7105807" cy="4889317"/>
          </a:xfrm>
          <a:prstGeom prst="rect">
            <a:avLst/>
          </a:prstGeom>
        </p:spPr>
      </p:pic>
    </p:spTree>
    <p:extLst>
      <p:ext uri="{BB962C8B-B14F-4D97-AF65-F5344CB8AC3E}">
        <p14:creationId xmlns:p14="http://schemas.microsoft.com/office/powerpoint/2010/main" val="1091754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1BE6-A24C-41D5-A5C5-2B2C0CCA6285}"/>
              </a:ext>
            </a:extLst>
          </p:cNvPr>
          <p:cNvSpPr>
            <a:spLocks noGrp="1"/>
          </p:cNvSpPr>
          <p:nvPr>
            <p:ph type="title"/>
          </p:nvPr>
        </p:nvSpPr>
        <p:spPr>
          <a:xfrm>
            <a:off x="441710" y="0"/>
            <a:ext cx="8229600" cy="1143000"/>
          </a:xfrm>
        </p:spPr>
        <p:txBody>
          <a:bodyPr>
            <a:normAutofit fontScale="90000"/>
          </a:bodyPr>
          <a:lstStyle/>
          <a:p>
            <a:r>
              <a:rPr lang="en-IN" dirty="0"/>
              <a:t>ROLE OF STAKEHOLDERS IN PROTECTION OF WATER BODIES</a:t>
            </a:r>
          </a:p>
        </p:txBody>
      </p:sp>
      <p:sp>
        <p:nvSpPr>
          <p:cNvPr id="3" name="Content Placeholder 2">
            <a:extLst>
              <a:ext uri="{FF2B5EF4-FFF2-40B4-BE49-F238E27FC236}">
                <a16:creationId xmlns:a16="http://schemas.microsoft.com/office/drawing/2014/main" id="{C43DE5FB-437D-437E-BCD1-F9A461433D8E}"/>
              </a:ext>
            </a:extLst>
          </p:cNvPr>
          <p:cNvSpPr>
            <a:spLocks noGrp="1"/>
          </p:cNvSpPr>
          <p:nvPr>
            <p:ph idx="1"/>
          </p:nvPr>
        </p:nvSpPr>
        <p:spPr>
          <a:xfrm>
            <a:off x="18747" y="1143000"/>
            <a:ext cx="3759404" cy="5259923"/>
          </a:xfrm>
        </p:spPr>
        <p:txBody>
          <a:bodyPr>
            <a:normAutofit/>
          </a:bodyPr>
          <a:lstStyle/>
          <a:p>
            <a:pPr algn="just"/>
            <a:r>
              <a:rPr lang="en-IN" sz="1700" dirty="0">
                <a:solidFill>
                  <a:srgbClr val="C00000"/>
                </a:solidFill>
                <a:latin typeface="Century Gothic" panose="020B0502020202020204" pitchFamily="34" charset="0"/>
              </a:rPr>
              <a:t>Primary stakeholders:</a:t>
            </a:r>
          </a:p>
          <a:p>
            <a:pPr algn="just"/>
            <a:r>
              <a:rPr lang="en-IN" sz="1700" dirty="0">
                <a:latin typeface="Century Gothic" panose="020B0502020202020204" pitchFamily="34" charset="0"/>
              </a:rPr>
              <a:t>People, groups and institutions affected positively (beneficiaries) or negatively (involuntarily resettled) by the proposed program.</a:t>
            </a:r>
          </a:p>
          <a:p>
            <a:pPr algn="just"/>
            <a:r>
              <a:rPr lang="en-IN" sz="1700" dirty="0">
                <a:solidFill>
                  <a:srgbClr val="C00000"/>
                </a:solidFill>
                <a:latin typeface="Century Gothic" panose="020B0502020202020204" pitchFamily="34" charset="0"/>
              </a:rPr>
              <a:t>Secondary stakeholders:</a:t>
            </a:r>
          </a:p>
          <a:p>
            <a:pPr algn="just"/>
            <a:r>
              <a:rPr lang="en-IN" sz="1700" dirty="0">
                <a:latin typeface="Century Gothic" panose="020B0502020202020204" pitchFamily="34" charset="0"/>
              </a:rPr>
              <a:t>People, groups and institutions that are important intermediaries in the program delivery process (e.g government line agencies, NGOs)</a:t>
            </a:r>
          </a:p>
        </p:txBody>
      </p:sp>
      <p:pic>
        <p:nvPicPr>
          <p:cNvPr id="5" name="Picture 3">
            <a:extLst>
              <a:ext uri="{FF2B5EF4-FFF2-40B4-BE49-F238E27FC236}">
                <a16:creationId xmlns:a16="http://schemas.microsoft.com/office/drawing/2014/main" id="{2AADF5E4-55C1-4B1D-9EA0-960B1B764BCD}"/>
              </a:ext>
            </a:extLst>
          </p:cNvPr>
          <p:cNvPicPr>
            <a:picLocks noChangeAspect="1" noChangeArrowheads="1"/>
          </p:cNvPicPr>
          <p:nvPr/>
        </p:nvPicPr>
        <p:blipFill>
          <a:blip r:embed="rId2"/>
          <a:srcRect l="4429" t="195" r="9919" b="7031"/>
          <a:stretch>
            <a:fillRect/>
          </a:stretch>
        </p:blipFill>
        <p:spPr bwMode="auto">
          <a:xfrm>
            <a:off x="3779913" y="1556792"/>
            <a:ext cx="5321008" cy="3240360"/>
          </a:xfrm>
          <a:prstGeom prst="rect">
            <a:avLst/>
          </a:prstGeom>
          <a:noFill/>
          <a:ln w="9525">
            <a:noFill/>
            <a:miter lim="800000"/>
            <a:headEnd/>
            <a:tailEnd/>
          </a:ln>
          <a:effectLst/>
        </p:spPr>
      </p:pic>
    </p:spTree>
    <p:extLst>
      <p:ext uri="{BB962C8B-B14F-4D97-AF65-F5344CB8AC3E}">
        <p14:creationId xmlns:p14="http://schemas.microsoft.com/office/powerpoint/2010/main" val="368071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E68E-A116-4CC6-AA27-3FDFCDC09F7A}"/>
              </a:ext>
            </a:extLst>
          </p:cNvPr>
          <p:cNvSpPr>
            <a:spLocks noGrp="1"/>
          </p:cNvSpPr>
          <p:nvPr>
            <p:ph type="title"/>
          </p:nvPr>
        </p:nvSpPr>
        <p:spPr>
          <a:xfrm>
            <a:off x="457200" y="0"/>
            <a:ext cx="8229600" cy="1143000"/>
          </a:xfrm>
        </p:spPr>
        <p:txBody>
          <a:bodyPr>
            <a:normAutofit/>
          </a:bodyPr>
          <a:lstStyle/>
          <a:p>
            <a:r>
              <a:rPr lang="en-IN" sz="3000" dirty="0"/>
              <a:t>MITIGATION MEASURES FOR WATER POLLUTION CONTAMINATION DUE TO INDUSTRIES</a:t>
            </a:r>
          </a:p>
        </p:txBody>
      </p:sp>
      <p:sp>
        <p:nvSpPr>
          <p:cNvPr id="3" name="Content Placeholder 2">
            <a:extLst>
              <a:ext uri="{FF2B5EF4-FFF2-40B4-BE49-F238E27FC236}">
                <a16:creationId xmlns:a16="http://schemas.microsoft.com/office/drawing/2014/main" id="{9422D37F-6847-440E-9012-6902777A0C00}"/>
              </a:ext>
            </a:extLst>
          </p:cNvPr>
          <p:cNvSpPr>
            <a:spLocks noGrp="1"/>
          </p:cNvSpPr>
          <p:nvPr>
            <p:ph idx="1"/>
          </p:nvPr>
        </p:nvSpPr>
        <p:spPr>
          <a:xfrm>
            <a:off x="251520" y="1143000"/>
            <a:ext cx="8712968" cy="5382344"/>
          </a:xfrm>
        </p:spPr>
        <p:txBody>
          <a:bodyPr>
            <a:normAutofit/>
          </a:bodyPr>
          <a:lstStyle/>
          <a:p>
            <a:pPr algn="just"/>
            <a:r>
              <a:rPr lang="en-IN" sz="2200" dirty="0">
                <a:latin typeface="Century Gothic" panose="020B0502020202020204" pitchFamily="34" charset="0"/>
              </a:rPr>
              <a:t>Wastewater carrying radioactive elements should be treated separately by means of dewatering procedures, and solids or brine should be disposed of with special care. </a:t>
            </a:r>
          </a:p>
          <a:p>
            <a:pPr algn="just"/>
            <a:r>
              <a:rPr lang="en-IN" sz="2200" dirty="0">
                <a:latin typeface="Century Gothic" panose="020B0502020202020204" pitchFamily="34" charset="0"/>
              </a:rPr>
              <a:t>Develop spill prevention plans in case of chemical discharges and spills </a:t>
            </a:r>
          </a:p>
          <a:p>
            <a:pPr algn="just"/>
            <a:r>
              <a:rPr lang="en-IN" sz="2200" dirty="0">
                <a:latin typeface="Century Gothic" panose="020B0502020202020204" pitchFamily="34" charset="0"/>
              </a:rPr>
              <a:t>Develop traps and containment system and chemically treat discharges on site </a:t>
            </a:r>
          </a:p>
        </p:txBody>
      </p:sp>
    </p:spTree>
    <p:extLst>
      <p:ext uri="{BB962C8B-B14F-4D97-AF65-F5344CB8AC3E}">
        <p14:creationId xmlns:p14="http://schemas.microsoft.com/office/powerpoint/2010/main" val="1547218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EB15-9356-4C0C-8263-0A5786996657}"/>
              </a:ext>
            </a:extLst>
          </p:cNvPr>
          <p:cNvSpPr>
            <a:spLocks noGrp="1"/>
          </p:cNvSpPr>
          <p:nvPr>
            <p:ph type="title"/>
          </p:nvPr>
        </p:nvSpPr>
        <p:spPr/>
        <p:txBody>
          <a:bodyPr/>
          <a:lstStyle/>
          <a:p>
            <a:r>
              <a:rPr lang="en-IN" dirty="0"/>
              <a:t>WATER QUALITY MONITORING</a:t>
            </a:r>
          </a:p>
        </p:txBody>
      </p:sp>
      <p:sp>
        <p:nvSpPr>
          <p:cNvPr id="3" name="Content Placeholder 2">
            <a:extLst>
              <a:ext uri="{FF2B5EF4-FFF2-40B4-BE49-F238E27FC236}">
                <a16:creationId xmlns:a16="http://schemas.microsoft.com/office/drawing/2014/main" id="{D809B77B-6E93-4158-BB77-9237E470FAC6}"/>
              </a:ext>
            </a:extLst>
          </p:cNvPr>
          <p:cNvSpPr>
            <a:spLocks noGrp="1"/>
          </p:cNvSpPr>
          <p:nvPr>
            <p:ph idx="1"/>
          </p:nvPr>
        </p:nvSpPr>
        <p:spPr>
          <a:xfrm>
            <a:off x="251520" y="1268760"/>
            <a:ext cx="8712968" cy="5314602"/>
          </a:xfrm>
        </p:spPr>
        <p:txBody>
          <a:bodyPr>
            <a:normAutofit/>
          </a:bodyPr>
          <a:lstStyle/>
          <a:p>
            <a:pPr algn="just"/>
            <a:r>
              <a:rPr lang="en-IN" sz="1700" b="0" i="0" dirty="0">
                <a:solidFill>
                  <a:srgbClr val="002060"/>
                </a:solidFill>
                <a:effectLst/>
                <a:latin typeface="Century Gothic" panose="020B0502020202020204" pitchFamily="34" charset="0"/>
              </a:rPr>
              <a:t>The reliable assessment of water quality through water quality monitoring programs (WQMPs) is crucial in order for decision-makers to understand, interpret and use this information in support of their management activities aiming at protecting the resource. </a:t>
            </a:r>
            <a:endParaRPr lang="en-IN" sz="1700"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1570112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5EA1-A84A-4236-9B1F-C4C889B75F48}"/>
              </a:ext>
            </a:extLst>
          </p:cNvPr>
          <p:cNvSpPr>
            <a:spLocks noGrp="1"/>
          </p:cNvSpPr>
          <p:nvPr>
            <p:ph type="title"/>
          </p:nvPr>
        </p:nvSpPr>
        <p:spPr>
          <a:xfrm>
            <a:off x="487963" y="21497"/>
            <a:ext cx="8229600" cy="1143000"/>
          </a:xfrm>
        </p:spPr>
        <p:txBody>
          <a:bodyPr>
            <a:normAutofit fontScale="90000"/>
          </a:bodyPr>
          <a:lstStyle/>
          <a:p>
            <a:r>
              <a:rPr lang="en-IN" dirty="0"/>
              <a:t>WATER QUALITY MONITORING AND ITS PURPOSE</a:t>
            </a:r>
          </a:p>
        </p:txBody>
      </p:sp>
      <p:sp>
        <p:nvSpPr>
          <p:cNvPr id="3" name="Content Placeholder 2">
            <a:extLst>
              <a:ext uri="{FF2B5EF4-FFF2-40B4-BE49-F238E27FC236}">
                <a16:creationId xmlns:a16="http://schemas.microsoft.com/office/drawing/2014/main" id="{FEF3DF84-A980-41D5-BD72-70F3E283A027}"/>
              </a:ext>
            </a:extLst>
          </p:cNvPr>
          <p:cNvSpPr>
            <a:spLocks noGrp="1"/>
          </p:cNvSpPr>
          <p:nvPr>
            <p:ph idx="1"/>
          </p:nvPr>
        </p:nvSpPr>
        <p:spPr>
          <a:xfrm>
            <a:off x="251520" y="1164498"/>
            <a:ext cx="8712968" cy="5432854"/>
          </a:xfrm>
        </p:spPr>
        <p:txBody>
          <a:bodyPr/>
          <a:lstStyle/>
          <a:p>
            <a:endParaRPr lang="en-IN" dirty="0"/>
          </a:p>
        </p:txBody>
      </p:sp>
      <p:sp>
        <p:nvSpPr>
          <p:cNvPr id="4" name="AutoShape 2" descr="Wireless Sensor Networks for Water Quality Monitoring - Amrita Vishwa  Vidyapeetham">
            <a:extLst>
              <a:ext uri="{FF2B5EF4-FFF2-40B4-BE49-F238E27FC236}">
                <a16:creationId xmlns:a16="http://schemas.microsoft.com/office/drawing/2014/main" id="{69A5AAB9-BD0A-428A-A811-3B6B7B48137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Tools for water quality monitoring and mapping using paper-based sensors  and cell phones - ScienceDirect">
            <a:extLst>
              <a:ext uri="{FF2B5EF4-FFF2-40B4-BE49-F238E27FC236}">
                <a16:creationId xmlns:a16="http://schemas.microsoft.com/office/drawing/2014/main" id="{D94730D4-6D9B-49A0-8244-E3481E6F1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510" y="1180588"/>
            <a:ext cx="3113676" cy="17443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ater Quality Monitoring Systems Market: Technological">
            <a:extLst>
              <a:ext uri="{FF2B5EF4-FFF2-40B4-BE49-F238E27FC236}">
                <a16:creationId xmlns:a16="http://schemas.microsoft.com/office/drawing/2014/main" id="{C5FC9F61-8E7C-437C-B6EC-F2343AAF0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66" y="3252205"/>
            <a:ext cx="3176882" cy="23720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F3D7C1-FB40-46B0-B458-E9B425639366}"/>
              </a:ext>
            </a:extLst>
          </p:cNvPr>
          <p:cNvSpPr txBox="1"/>
          <p:nvPr/>
        </p:nvSpPr>
        <p:spPr>
          <a:xfrm>
            <a:off x="5788152" y="5748228"/>
            <a:ext cx="3528392" cy="461665"/>
          </a:xfrm>
          <a:prstGeom prst="rect">
            <a:avLst/>
          </a:prstGeom>
          <a:noFill/>
        </p:spPr>
        <p:txBody>
          <a:bodyPr wrap="square">
            <a:spAutoFit/>
          </a:bodyPr>
          <a:lstStyle/>
          <a:p>
            <a:r>
              <a:rPr lang="en-IN" sz="1200" b="1" i="0" dirty="0">
                <a:solidFill>
                  <a:srgbClr val="C00000"/>
                </a:solidFill>
                <a:effectLst/>
                <a:latin typeface="Century Gothic" panose="020B0502020202020204" pitchFamily="34" charset="0"/>
              </a:rPr>
              <a:t>pH Sensors, DO Sensors, </a:t>
            </a:r>
          </a:p>
          <a:p>
            <a:r>
              <a:rPr lang="en-IN" sz="1200" b="1" i="0" dirty="0">
                <a:solidFill>
                  <a:srgbClr val="C00000"/>
                </a:solidFill>
                <a:effectLst/>
                <a:latin typeface="Century Gothic" panose="020B0502020202020204" pitchFamily="34" charset="0"/>
              </a:rPr>
              <a:t>Temperature Sensors, Turbidity Sensors</a:t>
            </a:r>
            <a:endParaRPr lang="en-IN" sz="1200" b="1" dirty="0">
              <a:solidFill>
                <a:srgbClr val="C00000"/>
              </a:solidFill>
              <a:latin typeface="Century Gothic" panose="020B0502020202020204" pitchFamily="34" charset="0"/>
            </a:endParaRPr>
          </a:p>
        </p:txBody>
      </p:sp>
      <p:pic>
        <p:nvPicPr>
          <p:cNvPr id="10" name="Picture 6" descr="Wireless Sensor Networks for Water Quality Monitoring - Amrita Vishwa  Vidyapeetham">
            <a:extLst>
              <a:ext uri="{FF2B5EF4-FFF2-40B4-BE49-F238E27FC236}">
                <a16:creationId xmlns:a16="http://schemas.microsoft.com/office/drawing/2014/main" id="{E629F4BA-C479-432B-B876-6A7A421242C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24" b="3883"/>
          <a:stretch/>
        </p:blipFill>
        <p:spPr bwMode="auto">
          <a:xfrm>
            <a:off x="226160" y="1497794"/>
            <a:ext cx="5482222" cy="4250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55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DC1AF-83A7-4736-B08E-D8BD3FA7B4DE}"/>
              </a:ext>
            </a:extLst>
          </p:cNvPr>
          <p:cNvSpPr>
            <a:spLocks noGrp="1"/>
          </p:cNvSpPr>
          <p:nvPr>
            <p:ph idx="1"/>
          </p:nvPr>
        </p:nvSpPr>
        <p:spPr/>
        <p:txBody>
          <a:bodyPr/>
          <a:lstStyle/>
          <a:p>
            <a:endParaRPr lang="en-IN" dirty="0"/>
          </a:p>
        </p:txBody>
      </p:sp>
      <p:pic>
        <p:nvPicPr>
          <p:cNvPr id="4098" name="Picture 2" descr="Five Conventional Water Quality Monitoring Systems Online Multi-Parameter  Sondes - China Water Quality Sonde, Multi-Parameter Sonde |  Made-in-China.com">
            <a:extLst>
              <a:ext uri="{FF2B5EF4-FFF2-40B4-BE49-F238E27FC236}">
                <a16:creationId xmlns:a16="http://schemas.microsoft.com/office/drawing/2014/main" id="{8918C037-BF19-45B5-AC1E-AB3F5A2B01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69" r="2037"/>
          <a:stretch/>
        </p:blipFill>
        <p:spPr bwMode="auto">
          <a:xfrm>
            <a:off x="179512" y="1340768"/>
            <a:ext cx="5040560" cy="299892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A472E71-41FF-4D68-8F3B-D8590B4A69FE}"/>
              </a:ext>
            </a:extLst>
          </p:cNvPr>
          <p:cNvSpPr>
            <a:spLocks noGrp="1"/>
          </p:cNvSpPr>
          <p:nvPr>
            <p:ph type="title"/>
          </p:nvPr>
        </p:nvSpPr>
        <p:spPr>
          <a:xfrm>
            <a:off x="323528" y="0"/>
            <a:ext cx="8229600" cy="1143000"/>
          </a:xfrm>
        </p:spPr>
        <p:txBody>
          <a:bodyPr>
            <a:normAutofit fontScale="90000"/>
          </a:bodyPr>
          <a:lstStyle/>
          <a:p>
            <a:r>
              <a:rPr lang="en-IN" dirty="0"/>
              <a:t>WATER QUALITY MONITORING AND ITS PURPOSE</a:t>
            </a:r>
          </a:p>
        </p:txBody>
      </p:sp>
      <p:pic>
        <p:nvPicPr>
          <p:cNvPr id="2" name="Picture 2" descr="A complete water quality monitoring system setup. | Download Scientific  Diagram">
            <a:extLst>
              <a:ext uri="{FF2B5EF4-FFF2-40B4-BE49-F238E27FC236}">
                <a16:creationId xmlns:a16="http://schemas.microsoft.com/office/drawing/2014/main" id="{5BA6E070-A507-4AC1-A138-50E53D4A8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874" y="1170246"/>
            <a:ext cx="3528392" cy="316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822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37C23-5BBF-4FEE-BD49-BBF7C650A291}"/>
              </a:ext>
            </a:extLst>
          </p:cNvPr>
          <p:cNvSpPr>
            <a:spLocks noGrp="1"/>
          </p:cNvSpPr>
          <p:nvPr>
            <p:ph idx="1"/>
          </p:nvPr>
        </p:nvSpPr>
        <p:spPr>
          <a:xfrm>
            <a:off x="89756" y="1166018"/>
            <a:ext cx="8964488" cy="5684552"/>
          </a:xfrm>
        </p:spPr>
        <p:txBody>
          <a:bodyPr>
            <a:normAutofit/>
          </a:bodyPr>
          <a:lstStyle/>
          <a:p>
            <a:pPr algn="just"/>
            <a:r>
              <a:rPr lang="en-IN" sz="1700" b="0" i="0" dirty="0">
                <a:solidFill>
                  <a:srgbClr val="002060"/>
                </a:solidFill>
                <a:effectLst/>
                <a:latin typeface="Century Gothic" panose="020B0502020202020204" pitchFamily="34" charset="0"/>
              </a:rPr>
              <a:t>Water is an important natural resource which needs constant quality monitoring for ensuring its safe use. Traditionally, the water quality detection has been carried out manually wherein the water samples are collected and taken to the laboratories for analysis. Since these methods fail to deliver real time data, </a:t>
            </a:r>
          </a:p>
          <a:p>
            <a:pPr algn="just"/>
            <a:r>
              <a:rPr lang="en-IN" sz="1700" b="0" dirty="0">
                <a:solidFill>
                  <a:srgbClr val="002060"/>
                </a:solidFill>
                <a:latin typeface="Century Gothic" panose="020B0502020202020204" pitchFamily="34" charset="0"/>
              </a:rPr>
              <a:t>Hence,</a:t>
            </a:r>
            <a:r>
              <a:rPr lang="en-IN" sz="1700" b="0" i="0" dirty="0">
                <a:solidFill>
                  <a:srgbClr val="002060"/>
                </a:solidFill>
                <a:effectLst/>
                <a:latin typeface="Century Gothic" panose="020B0502020202020204" pitchFamily="34" charset="0"/>
              </a:rPr>
              <a:t> propose a river water quality monitoring system based on wireless sensor network which helps in continuous and remote monitoring of the water quality data in India.</a:t>
            </a:r>
          </a:p>
          <a:p>
            <a:pPr algn="just"/>
            <a:r>
              <a:rPr lang="en-IN" sz="1700" b="0" i="0" dirty="0">
                <a:solidFill>
                  <a:srgbClr val="002060"/>
                </a:solidFill>
                <a:effectLst/>
                <a:latin typeface="Century Gothic" panose="020B0502020202020204" pitchFamily="34" charset="0"/>
              </a:rPr>
              <a:t>The system architecture is based on hierarchical topology in which the monitoring scenario is divided into four general areas; each forming a cluster comprising of several wireless sensor nodes responsible for sensing, data collection &amp; processing and communication. </a:t>
            </a:r>
          </a:p>
          <a:p>
            <a:pPr algn="just"/>
            <a:endParaRPr lang="en-IN" sz="1600" dirty="0">
              <a:latin typeface="Century Gothic" panose="020B0502020202020204" pitchFamily="34" charset="0"/>
            </a:endParaRPr>
          </a:p>
        </p:txBody>
      </p:sp>
      <p:sp>
        <p:nvSpPr>
          <p:cNvPr id="5" name="Title 1">
            <a:extLst>
              <a:ext uri="{FF2B5EF4-FFF2-40B4-BE49-F238E27FC236}">
                <a16:creationId xmlns:a16="http://schemas.microsoft.com/office/drawing/2014/main" id="{C8B3B04B-E9EE-4E4D-B2FF-7F0C41271130}"/>
              </a:ext>
            </a:extLst>
          </p:cNvPr>
          <p:cNvSpPr>
            <a:spLocks noGrp="1"/>
          </p:cNvSpPr>
          <p:nvPr>
            <p:ph type="title"/>
          </p:nvPr>
        </p:nvSpPr>
        <p:spPr>
          <a:xfrm>
            <a:off x="457200" y="7430"/>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690134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37C23-5BBF-4FEE-BD49-BBF7C650A291}"/>
              </a:ext>
            </a:extLst>
          </p:cNvPr>
          <p:cNvSpPr>
            <a:spLocks noGrp="1"/>
          </p:cNvSpPr>
          <p:nvPr>
            <p:ph idx="1"/>
          </p:nvPr>
        </p:nvSpPr>
        <p:spPr>
          <a:xfrm>
            <a:off x="89756" y="1166018"/>
            <a:ext cx="8964488" cy="5684552"/>
          </a:xfrm>
        </p:spPr>
        <p:txBody>
          <a:bodyPr>
            <a:normAutofit/>
          </a:bodyPr>
          <a:lstStyle/>
          <a:p>
            <a:pPr algn="just"/>
            <a:r>
              <a:rPr lang="en-IN" sz="1700" b="0" i="0" dirty="0">
                <a:solidFill>
                  <a:srgbClr val="002060"/>
                </a:solidFill>
                <a:effectLst/>
                <a:latin typeface="Century Gothic" panose="020B0502020202020204" pitchFamily="34" charset="0"/>
              </a:rPr>
              <a:t>The wireless sensor node in the system is designed for monitoring three of the main parameters that affect the quality of water, i.e. pH, conductivity and temperature of water. </a:t>
            </a:r>
          </a:p>
          <a:p>
            <a:pPr algn="just"/>
            <a:r>
              <a:rPr lang="en-IN" sz="1700" b="0" i="0" dirty="0">
                <a:solidFill>
                  <a:srgbClr val="002060"/>
                </a:solidFill>
                <a:effectLst/>
                <a:latin typeface="Century Gothic" panose="020B0502020202020204" pitchFamily="34" charset="0"/>
              </a:rPr>
              <a:t>The proposed sensor node design mainly comprises of a signal conditioning module, processing module which is implemented using PIC microcontroller and wireless communication module consisting of Zigbee radio. </a:t>
            </a:r>
          </a:p>
          <a:p>
            <a:pPr algn="just"/>
            <a:r>
              <a:rPr lang="en-IN" sz="1700" b="0" i="0" dirty="0">
                <a:solidFill>
                  <a:srgbClr val="002060"/>
                </a:solidFill>
                <a:effectLst/>
                <a:latin typeface="Century Gothic" panose="020B0502020202020204" pitchFamily="34" charset="0"/>
              </a:rPr>
              <a:t>So the sensed parameter values will be wirelessly transmitted in real time to the base station using Zigbee communication after the required signal conditioning and processing techniques.</a:t>
            </a:r>
          </a:p>
          <a:p>
            <a:pPr algn="just"/>
            <a:r>
              <a:rPr lang="en-IN" sz="1700" b="0" i="0" dirty="0">
                <a:solidFill>
                  <a:srgbClr val="002060"/>
                </a:solidFill>
                <a:effectLst/>
                <a:latin typeface="Century Gothic" panose="020B0502020202020204" pitchFamily="34" charset="0"/>
              </a:rPr>
              <a:t> This system provides an energy efficient and low cost sensor unit for monitoring water quality through the use of inexpensive, low power devices for the hardware design.</a:t>
            </a:r>
            <a:endParaRPr lang="en-IN" sz="1700" dirty="0">
              <a:solidFill>
                <a:srgbClr val="002060"/>
              </a:solidFill>
              <a:latin typeface="Century Gothic" panose="020B0502020202020204" pitchFamily="34" charset="0"/>
            </a:endParaRPr>
          </a:p>
        </p:txBody>
      </p:sp>
      <p:sp>
        <p:nvSpPr>
          <p:cNvPr id="5" name="Title 1">
            <a:extLst>
              <a:ext uri="{FF2B5EF4-FFF2-40B4-BE49-F238E27FC236}">
                <a16:creationId xmlns:a16="http://schemas.microsoft.com/office/drawing/2014/main" id="{C8B3B04B-E9EE-4E4D-B2FF-7F0C41271130}"/>
              </a:ext>
            </a:extLst>
          </p:cNvPr>
          <p:cNvSpPr>
            <a:spLocks noGrp="1"/>
          </p:cNvSpPr>
          <p:nvPr>
            <p:ph type="title"/>
          </p:nvPr>
        </p:nvSpPr>
        <p:spPr>
          <a:xfrm>
            <a:off x="457200" y="7430"/>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4134951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DC1AF-83A7-4736-B08E-D8BD3FA7B4DE}"/>
              </a:ext>
            </a:extLst>
          </p:cNvPr>
          <p:cNvSpPr>
            <a:spLocks noGrp="1"/>
          </p:cNvSpPr>
          <p:nvPr>
            <p:ph idx="1"/>
          </p:nvPr>
        </p:nvSpPr>
        <p:spPr/>
        <p:txBody>
          <a:bodyPr/>
          <a:lstStyle/>
          <a:p>
            <a:endParaRPr lang="en-IN"/>
          </a:p>
        </p:txBody>
      </p:sp>
      <p:sp>
        <p:nvSpPr>
          <p:cNvPr id="6" name="Title 1">
            <a:extLst>
              <a:ext uri="{FF2B5EF4-FFF2-40B4-BE49-F238E27FC236}">
                <a16:creationId xmlns:a16="http://schemas.microsoft.com/office/drawing/2014/main" id="{4A472E71-41FF-4D68-8F3B-D8590B4A69FE}"/>
              </a:ext>
            </a:extLst>
          </p:cNvPr>
          <p:cNvSpPr>
            <a:spLocks noGrp="1"/>
          </p:cNvSpPr>
          <p:nvPr>
            <p:ph type="title"/>
          </p:nvPr>
        </p:nvSpPr>
        <p:spPr>
          <a:xfrm>
            <a:off x="323528" y="0"/>
            <a:ext cx="8229600" cy="1143000"/>
          </a:xfrm>
        </p:spPr>
        <p:txBody>
          <a:bodyPr>
            <a:normAutofit fontScale="90000"/>
          </a:bodyPr>
          <a:lstStyle/>
          <a:p>
            <a:r>
              <a:rPr lang="en-IN" dirty="0"/>
              <a:t>WATER QUALITY MONITORING AND ITS PURPOSE</a:t>
            </a:r>
          </a:p>
        </p:txBody>
      </p:sp>
      <p:pic>
        <p:nvPicPr>
          <p:cNvPr id="5124" name="Picture 4" descr="Monitoring And Evaluating Water Quality Purpose Of Water Quality Monitoring  Ppt Gallery Clipart Images PDF - PowerPoint Templates">
            <a:extLst>
              <a:ext uri="{FF2B5EF4-FFF2-40B4-BE49-F238E27FC236}">
                <a16:creationId xmlns:a16="http://schemas.microsoft.com/office/drawing/2014/main" id="{D2870FC8-887B-4F0E-BF01-C3BC65B30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054869"/>
            <a:ext cx="7488832"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61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C801-67E8-417C-A580-8685F4592B15}"/>
              </a:ext>
            </a:extLst>
          </p:cNvPr>
          <p:cNvSpPr>
            <a:spLocks noGrp="1"/>
          </p:cNvSpPr>
          <p:nvPr>
            <p:ph idx="1"/>
          </p:nvPr>
        </p:nvSpPr>
        <p:spPr/>
        <p:txBody>
          <a:bodyPr/>
          <a:lstStyle/>
          <a:p>
            <a:endParaRPr lang="en-IN"/>
          </a:p>
        </p:txBody>
      </p:sp>
      <p:pic>
        <p:nvPicPr>
          <p:cNvPr id="2050" name="Picture 2" descr="Major Water Quality Monitoring Systems Ppt Powerpoint Gallery Styles |  Presentation Graphics | Presentation PowerPoint Example | Slide Templates">
            <a:extLst>
              <a:ext uri="{FF2B5EF4-FFF2-40B4-BE49-F238E27FC236}">
                <a16:creationId xmlns:a16="http://schemas.microsoft.com/office/drawing/2014/main" id="{8FD2A810-1094-4673-A690-946BC69D1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18158"/>
            <a:ext cx="7020272" cy="526520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Floating water quality monitoring system, remote monitoring of PH,  dissolved oxygen, turbidity etc.-Weihai Jingxun Changtong Electronic  Technology Co., Ltd.">
            <a:extLst>
              <a:ext uri="{FF2B5EF4-FFF2-40B4-BE49-F238E27FC236}">
                <a16:creationId xmlns:a16="http://schemas.microsoft.com/office/drawing/2014/main" id="{86D9AC0C-C641-4BC4-B210-13D609C7C4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itle 1">
            <a:extLst>
              <a:ext uri="{FF2B5EF4-FFF2-40B4-BE49-F238E27FC236}">
                <a16:creationId xmlns:a16="http://schemas.microsoft.com/office/drawing/2014/main" id="{0403B9E7-DA10-447B-BEFB-CAF43EE550BC}"/>
              </a:ext>
            </a:extLst>
          </p:cNvPr>
          <p:cNvSpPr>
            <a:spLocks noGrp="1"/>
          </p:cNvSpPr>
          <p:nvPr>
            <p:ph type="title"/>
          </p:nvPr>
        </p:nvSpPr>
        <p:spPr>
          <a:xfrm>
            <a:off x="457200" y="34137"/>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661093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C801-67E8-417C-A580-8685F4592B15}"/>
              </a:ext>
            </a:extLst>
          </p:cNvPr>
          <p:cNvSpPr>
            <a:spLocks noGrp="1"/>
          </p:cNvSpPr>
          <p:nvPr>
            <p:ph idx="1"/>
          </p:nvPr>
        </p:nvSpPr>
        <p:spPr>
          <a:xfrm>
            <a:off x="215516" y="980728"/>
            <a:ext cx="8712968" cy="5420214"/>
          </a:xfrm>
        </p:spPr>
        <p:txBody>
          <a:bodyPr>
            <a:noAutofit/>
          </a:bodyPr>
          <a:lstStyle/>
          <a:p>
            <a:r>
              <a:rPr lang="en-IN" sz="1700" i="1" dirty="0">
                <a:solidFill>
                  <a:srgbClr val="C00000"/>
                </a:solidFill>
                <a:effectLst/>
                <a:latin typeface="Century Gothic" panose="020B0502020202020204" pitchFamily="34" charset="0"/>
              </a:rPr>
              <a:t>To identify whether waters are meeting designated uses:</a:t>
            </a:r>
          </a:p>
          <a:p>
            <a:pPr algn="just">
              <a:lnSpc>
                <a:spcPct val="200000"/>
              </a:lnSpc>
            </a:pPr>
            <a:r>
              <a:rPr lang="en-IN" sz="1700" b="0" i="0" dirty="0">
                <a:solidFill>
                  <a:srgbClr val="002060"/>
                </a:solidFill>
                <a:effectLst/>
                <a:latin typeface="Century Gothic" panose="020B0502020202020204" pitchFamily="34" charset="0"/>
              </a:rPr>
              <a:t> All states have established specific criteria (limits on pollutants) identifying what concentrations of chemical pollutants are allowable in their waters. When chemical pollutants exceed maximum or minimum allowable concentrations, waters might no longer be able to support the beneficial uses such as fishing, swimming, and drinking for which they have been designated.</a:t>
            </a:r>
          </a:p>
          <a:p>
            <a:pPr algn="just">
              <a:lnSpc>
                <a:spcPct val="200000"/>
              </a:lnSpc>
            </a:pPr>
            <a:r>
              <a:rPr lang="en-IN" sz="1700" b="0" i="0" dirty="0">
                <a:solidFill>
                  <a:srgbClr val="002060"/>
                </a:solidFill>
                <a:effectLst/>
                <a:latin typeface="Century Gothic" panose="020B0502020202020204" pitchFamily="34" charset="0"/>
              </a:rPr>
              <a:t>Designated uses and the specific criteria that protect them (along with antidegradation statements say waters should not be allowed to deteriorate below existing or anticipated uses) together form water quality standards. </a:t>
            </a:r>
          </a:p>
        </p:txBody>
      </p:sp>
      <p:sp>
        <p:nvSpPr>
          <p:cNvPr id="4" name="AutoShape 4" descr="Floating water quality monitoring system, remote monitoring of PH,  dissolved oxygen, turbidity etc.-Weihai Jingxun Changtong Electronic  Technology Co., Ltd.">
            <a:extLst>
              <a:ext uri="{FF2B5EF4-FFF2-40B4-BE49-F238E27FC236}">
                <a16:creationId xmlns:a16="http://schemas.microsoft.com/office/drawing/2014/main" id="{86D9AC0C-C641-4BC4-B210-13D609C7C4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itle 1">
            <a:extLst>
              <a:ext uri="{FF2B5EF4-FFF2-40B4-BE49-F238E27FC236}">
                <a16:creationId xmlns:a16="http://schemas.microsoft.com/office/drawing/2014/main" id="{0403B9E7-DA10-447B-BEFB-CAF43EE550BC}"/>
              </a:ext>
            </a:extLst>
          </p:cNvPr>
          <p:cNvSpPr>
            <a:spLocks noGrp="1"/>
          </p:cNvSpPr>
          <p:nvPr>
            <p:ph type="title"/>
          </p:nvPr>
        </p:nvSpPr>
        <p:spPr>
          <a:xfrm>
            <a:off x="457200" y="34137"/>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3605526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C801-67E8-417C-A580-8685F4592B15}"/>
              </a:ext>
            </a:extLst>
          </p:cNvPr>
          <p:cNvSpPr>
            <a:spLocks noGrp="1"/>
          </p:cNvSpPr>
          <p:nvPr>
            <p:ph idx="1"/>
          </p:nvPr>
        </p:nvSpPr>
        <p:spPr>
          <a:xfrm>
            <a:off x="215516" y="980728"/>
            <a:ext cx="8712968" cy="5420214"/>
          </a:xfrm>
        </p:spPr>
        <p:txBody>
          <a:bodyPr>
            <a:noAutofit/>
          </a:bodyPr>
          <a:lstStyle/>
          <a:p>
            <a:r>
              <a:rPr lang="en-IN" sz="1700" dirty="0">
                <a:solidFill>
                  <a:srgbClr val="C00000"/>
                </a:solidFill>
                <a:effectLst/>
                <a:latin typeface="Century Gothic" panose="020B0502020202020204" pitchFamily="34" charset="0"/>
              </a:rPr>
              <a:t>To identify whether waters are meeting designated uses:</a:t>
            </a:r>
          </a:p>
          <a:p>
            <a:pPr algn="just"/>
            <a:r>
              <a:rPr lang="en-IN" sz="1700" b="0" i="0" dirty="0">
                <a:solidFill>
                  <a:srgbClr val="002060"/>
                </a:solidFill>
                <a:effectLst/>
                <a:latin typeface="Century Gothic" panose="020B0502020202020204" pitchFamily="34" charset="0"/>
              </a:rPr>
              <a:t>State water quality professionals assess water quality by comparing the concentrations of chemical pollutants found in streams to the criteria in the state's standards, and so judge whether streams are meeting their designated uses.</a:t>
            </a:r>
          </a:p>
          <a:p>
            <a:pPr algn="just"/>
            <a:r>
              <a:rPr lang="en-IN" sz="1700" b="0" i="0" dirty="0">
                <a:solidFill>
                  <a:srgbClr val="002060"/>
                </a:solidFill>
                <a:effectLst/>
                <a:latin typeface="Century Gothic" panose="020B0502020202020204" pitchFamily="34" charset="0"/>
              </a:rPr>
              <a:t>Water quality monitoring, however, might be inadequate for determining whether aquatic life uses are being met in a stream. While some constituents (such as dissolved oxygen and temperature) are important to maintaining healthy fish and aquatic insect populations, other factors, such as the physical structure of the stream and the condition of the habitat, play an equal or greater role. Biological monitoring methods are generally better suited to determining whether aquatic life is supported.</a:t>
            </a:r>
            <a:endParaRPr lang="en-IN" sz="1700" b="0" i="1" dirty="0">
              <a:solidFill>
                <a:srgbClr val="002060"/>
              </a:solidFill>
              <a:effectLst/>
              <a:latin typeface="Century Gothic" panose="020B0502020202020204" pitchFamily="34" charset="0"/>
            </a:endParaRPr>
          </a:p>
        </p:txBody>
      </p:sp>
      <p:sp>
        <p:nvSpPr>
          <p:cNvPr id="4" name="AutoShape 4" descr="Floating water quality monitoring system, remote monitoring of PH,  dissolved oxygen, turbidity etc.-Weihai Jingxun Changtong Electronic  Technology Co., Ltd.">
            <a:extLst>
              <a:ext uri="{FF2B5EF4-FFF2-40B4-BE49-F238E27FC236}">
                <a16:creationId xmlns:a16="http://schemas.microsoft.com/office/drawing/2014/main" id="{86D9AC0C-C641-4BC4-B210-13D609C7C4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itle 1">
            <a:extLst>
              <a:ext uri="{FF2B5EF4-FFF2-40B4-BE49-F238E27FC236}">
                <a16:creationId xmlns:a16="http://schemas.microsoft.com/office/drawing/2014/main" id="{0403B9E7-DA10-447B-BEFB-CAF43EE550BC}"/>
              </a:ext>
            </a:extLst>
          </p:cNvPr>
          <p:cNvSpPr>
            <a:spLocks noGrp="1"/>
          </p:cNvSpPr>
          <p:nvPr>
            <p:ph type="title"/>
          </p:nvPr>
        </p:nvSpPr>
        <p:spPr>
          <a:xfrm>
            <a:off x="457200" y="34137"/>
            <a:ext cx="8229600" cy="1143000"/>
          </a:xfrm>
        </p:spPr>
        <p:txBody>
          <a:bodyPr>
            <a:normAutofit fontScale="90000"/>
          </a:bodyPr>
          <a:lstStyle/>
          <a:p>
            <a:r>
              <a:rPr lang="en-IN" dirty="0"/>
              <a:t>WATER QUALITY MONITORING AND ITS </a:t>
            </a:r>
            <a:r>
              <a:rPr lang="en-IN" dirty="0">
                <a:solidFill>
                  <a:srgbClr val="C00000"/>
                </a:solidFill>
              </a:rPr>
              <a:t>PURPOSE</a:t>
            </a:r>
          </a:p>
        </p:txBody>
      </p:sp>
    </p:spTree>
    <p:extLst>
      <p:ext uri="{BB962C8B-B14F-4D97-AF65-F5344CB8AC3E}">
        <p14:creationId xmlns:p14="http://schemas.microsoft.com/office/powerpoint/2010/main" val="3511208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CC801-67E8-417C-A580-8685F4592B15}"/>
              </a:ext>
            </a:extLst>
          </p:cNvPr>
          <p:cNvSpPr>
            <a:spLocks noGrp="1"/>
          </p:cNvSpPr>
          <p:nvPr>
            <p:ph idx="1"/>
          </p:nvPr>
        </p:nvSpPr>
        <p:spPr>
          <a:xfrm>
            <a:off x="251520" y="1177138"/>
            <a:ext cx="8784976" cy="5492222"/>
          </a:xfrm>
        </p:spPr>
        <p:txBody>
          <a:bodyPr>
            <a:normAutofit lnSpcReduction="10000"/>
          </a:bodyPr>
          <a:lstStyle/>
          <a:p>
            <a:pPr algn="just"/>
            <a:r>
              <a:rPr lang="en-IN" sz="1700" dirty="0">
                <a:solidFill>
                  <a:srgbClr val="C00000"/>
                </a:solidFill>
                <a:effectLst/>
                <a:latin typeface="Century Gothic" panose="020B0502020202020204" pitchFamily="34" charset="0"/>
              </a:rPr>
              <a:t>To identify specific pollutants and sources of pollution:</a:t>
            </a:r>
          </a:p>
          <a:p>
            <a:pPr algn="just"/>
            <a:r>
              <a:rPr lang="en-IN" sz="1700" b="0" i="0" dirty="0">
                <a:solidFill>
                  <a:srgbClr val="002060"/>
                </a:solidFill>
                <a:effectLst/>
                <a:latin typeface="Century Gothic" panose="020B0502020202020204" pitchFamily="34" charset="0"/>
              </a:rPr>
              <a:t>Water quality monitoring helps link sources of pollution to a stream quality problem because it identifies specific problem pollutants. Since certain activities tend to generate certain pollutants (e.g., bacteria and nutrients are more likely to come from an animal feedlot than an automotive repair shop), a tentative link might be made that would warrant further investigation or monitoring.</a:t>
            </a:r>
            <a:endParaRPr lang="en-IN" sz="1700" b="0" i="1" dirty="0">
              <a:solidFill>
                <a:srgbClr val="002060"/>
              </a:solidFill>
              <a:latin typeface="Century Gothic" panose="020B0502020202020204" pitchFamily="34" charset="0"/>
            </a:endParaRPr>
          </a:p>
          <a:p>
            <a:pPr algn="just"/>
            <a:r>
              <a:rPr lang="en-IN" sz="1700" dirty="0">
                <a:solidFill>
                  <a:srgbClr val="C00000"/>
                </a:solidFill>
                <a:effectLst/>
                <a:latin typeface="Century Gothic" panose="020B0502020202020204" pitchFamily="34" charset="0"/>
              </a:rPr>
              <a:t>To determine trends:</a:t>
            </a:r>
          </a:p>
          <a:p>
            <a:pPr algn="just"/>
            <a:r>
              <a:rPr lang="en-IN" sz="1700" b="0" i="0" dirty="0">
                <a:solidFill>
                  <a:srgbClr val="002060"/>
                </a:solidFill>
                <a:effectLst/>
                <a:latin typeface="Century Gothic" panose="020B0502020202020204" pitchFamily="34" charset="0"/>
              </a:rPr>
              <a:t>Chemical constituents that are properly monitored (i.e., consistent time of day and on a regular basis, using consistent methods) can be analysed for trends over time.</a:t>
            </a:r>
          </a:p>
          <a:p>
            <a:r>
              <a:rPr lang="en-IN" sz="1700" dirty="0">
                <a:solidFill>
                  <a:srgbClr val="C00000"/>
                </a:solidFill>
                <a:effectLst/>
                <a:latin typeface="Century Gothic" panose="020B0502020202020204" pitchFamily="34" charset="0"/>
              </a:rPr>
              <a:t>To screen for impairment:</a:t>
            </a:r>
          </a:p>
          <a:p>
            <a:r>
              <a:rPr lang="en-IN" sz="1700" b="0" i="0" dirty="0">
                <a:solidFill>
                  <a:srgbClr val="002060"/>
                </a:solidFill>
                <a:effectLst/>
                <a:latin typeface="Century Gothic" panose="020B0502020202020204" pitchFamily="34" charset="0"/>
              </a:rPr>
              <a:t>Finding excessive levels of one or more chemical constituents can serve as an early warning "screen" of potential pollution problems.</a:t>
            </a:r>
            <a:endParaRPr lang="en-IN" sz="1700" dirty="0">
              <a:solidFill>
                <a:srgbClr val="002060"/>
              </a:solidFill>
              <a:latin typeface="Century Gothic" panose="020B0502020202020204" pitchFamily="34" charset="0"/>
            </a:endParaRPr>
          </a:p>
          <a:p>
            <a:pPr algn="just"/>
            <a:endParaRPr lang="en-IN" sz="1700" dirty="0">
              <a:solidFill>
                <a:srgbClr val="002060"/>
              </a:solidFill>
              <a:effectLst/>
              <a:latin typeface="Century Gothic" panose="020B0502020202020204" pitchFamily="34" charset="0"/>
            </a:endParaRPr>
          </a:p>
        </p:txBody>
      </p:sp>
      <p:sp>
        <p:nvSpPr>
          <p:cNvPr id="4" name="AutoShape 4" descr="Floating water quality monitoring system, remote monitoring of PH,  dissolved oxygen, turbidity etc.-Weihai Jingxun Changtong Electronic  Technology Co., Ltd.">
            <a:extLst>
              <a:ext uri="{FF2B5EF4-FFF2-40B4-BE49-F238E27FC236}">
                <a16:creationId xmlns:a16="http://schemas.microsoft.com/office/drawing/2014/main" id="{86D9AC0C-C641-4BC4-B210-13D609C7C46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itle 1">
            <a:extLst>
              <a:ext uri="{FF2B5EF4-FFF2-40B4-BE49-F238E27FC236}">
                <a16:creationId xmlns:a16="http://schemas.microsoft.com/office/drawing/2014/main" id="{0403B9E7-DA10-447B-BEFB-CAF43EE550BC}"/>
              </a:ext>
            </a:extLst>
          </p:cNvPr>
          <p:cNvSpPr>
            <a:spLocks noGrp="1"/>
          </p:cNvSpPr>
          <p:nvPr>
            <p:ph type="title"/>
          </p:nvPr>
        </p:nvSpPr>
        <p:spPr>
          <a:xfrm>
            <a:off x="457200" y="34137"/>
            <a:ext cx="8229600" cy="1143000"/>
          </a:xfrm>
        </p:spPr>
        <p:txBody>
          <a:bodyPr>
            <a:normAutofit fontScale="90000"/>
          </a:bodyPr>
          <a:lstStyle/>
          <a:p>
            <a:r>
              <a:rPr lang="en-IN" dirty="0"/>
              <a:t>WATER QUALITY MONITORING AND ITS PURPOSE</a:t>
            </a:r>
          </a:p>
        </p:txBody>
      </p:sp>
    </p:spTree>
    <p:extLst>
      <p:ext uri="{BB962C8B-B14F-4D97-AF65-F5344CB8AC3E}">
        <p14:creationId xmlns:p14="http://schemas.microsoft.com/office/powerpoint/2010/main" val="2533573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fontScale="92500" lnSpcReduction="10000"/>
          </a:bodyPr>
          <a:lstStyle/>
          <a:p>
            <a:pPr algn="just"/>
            <a:r>
              <a:rPr lang="en-IN" sz="1900" dirty="0">
                <a:latin typeface="Century Gothic" panose="020B0502020202020204" pitchFamily="34" charset="0"/>
              </a:rPr>
              <a:t>Conventional mechanical wastewater treatment is a combination of physical and biological processes designed to remove organic matter and solids from solution.</a:t>
            </a:r>
          </a:p>
          <a:p>
            <a:pPr algn="just"/>
            <a:r>
              <a:rPr lang="en-IN" sz="1900" dirty="0">
                <a:latin typeface="Century Gothic" panose="020B0502020202020204" pitchFamily="34" charset="0"/>
              </a:rPr>
              <a:t>In the current trend, Primary sedimentation and sludge processing are performed in separate treatment tanks.</a:t>
            </a:r>
          </a:p>
          <a:p>
            <a:pPr algn="just"/>
            <a:r>
              <a:rPr lang="en-IN" sz="1900" dirty="0">
                <a:latin typeface="Century Gothic" panose="020B0502020202020204" pitchFamily="34" charset="0"/>
              </a:rPr>
              <a:t>Primary sedimentation of municipal wastewater has limited effectiveness, since less than half of the wastewater organic content is typically settleable.</a:t>
            </a:r>
          </a:p>
          <a:p>
            <a:pPr algn="just"/>
            <a:r>
              <a:rPr lang="en-IN" sz="1900" dirty="0">
                <a:latin typeface="Century Gothic" panose="020B0502020202020204" pitchFamily="34" charset="0"/>
              </a:rPr>
              <a:t>Advanced primary treatment involved chemical coagulation at the primary clarifier to improve settleability of the wastes. Although this is provided considerable improvement, the heavy chemical dosages resulted in high cost, and dissolved organics were still not removed.</a:t>
            </a:r>
          </a:p>
          <a:p>
            <a:pPr algn="just"/>
            <a:r>
              <a:rPr lang="en-IN" sz="1900" dirty="0">
                <a:latin typeface="Century Gothic" panose="020B0502020202020204" pitchFamily="34" charset="0"/>
              </a:rPr>
              <a:t>The first major breakthrough in secondary treatment occurred when it was observed that the slow movement of wastewater through a gravel bed resulted in rapid reduction of organic matter and BOD.</a:t>
            </a:r>
          </a:p>
          <a:p>
            <a:endParaRPr lang="en-IN" sz="1900" dirty="0">
              <a:latin typeface="Century Gothic" panose="020B0502020202020204" pitchFamily="34" charset="0"/>
            </a:endParaRPr>
          </a:p>
        </p:txBody>
      </p:sp>
    </p:spTree>
    <p:extLst>
      <p:ext uri="{BB962C8B-B14F-4D97-AF65-F5344CB8AC3E}">
        <p14:creationId xmlns:p14="http://schemas.microsoft.com/office/powerpoint/2010/main" val="20897385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7943-8A39-44E3-8ED9-052E9684670B}"/>
              </a:ext>
            </a:extLst>
          </p:cNvPr>
          <p:cNvSpPr>
            <a:spLocks noGrp="1"/>
          </p:cNvSpPr>
          <p:nvPr>
            <p:ph type="title"/>
          </p:nvPr>
        </p:nvSpPr>
        <p:spPr/>
        <p:txBody>
          <a:bodyPr>
            <a:normAutofit fontScale="90000"/>
          </a:bodyPr>
          <a:lstStyle/>
          <a:p>
            <a:r>
              <a:rPr lang="en-IN" dirty="0"/>
              <a:t>WATER QUALITY MONITROING STRATEGY</a:t>
            </a:r>
          </a:p>
        </p:txBody>
      </p:sp>
      <p:sp>
        <p:nvSpPr>
          <p:cNvPr id="3" name="Content Placeholder 2">
            <a:extLst>
              <a:ext uri="{FF2B5EF4-FFF2-40B4-BE49-F238E27FC236}">
                <a16:creationId xmlns:a16="http://schemas.microsoft.com/office/drawing/2014/main" id="{5AFDF710-DEDE-46AE-A876-51E0DA628532}"/>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E5A03102-53E0-4E6C-B74A-E183A47C2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1417638"/>
            <a:ext cx="8088350" cy="501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92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7943-8A39-44E3-8ED9-052E9684670B}"/>
              </a:ext>
            </a:extLst>
          </p:cNvPr>
          <p:cNvSpPr>
            <a:spLocks noGrp="1"/>
          </p:cNvSpPr>
          <p:nvPr>
            <p:ph type="title"/>
          </p:nvPr>
        </p:nvSpPr>
        <p:spPr/>
        <p:txBody>
          <a:bodyPr>
            <a:normAutofit fontScale="90000"/>
          </a:bodyPr>
          <a:lstStyle/>
          <a:p>
            <a:r>
              <a:rPr lang="en-IN" dirty="0"/>
              <a:t>WATER QUALITY MONITROING STRATEGY</a:t>
            </a:r>
          </a:p>
        </p:txBody>
      </p:sp>
      <p:sp>
        <p:nvSpPr>
          <p:cNvPr id="3" name="Content Placeholder 2">
            <a:extLst>
              <a:ext uri="{FF2B5EF4-FFF2-40B4-BE49-F238E27FC236}">
                <a16:creationId xmlns:a16="http://schemas.microsoft.com/office/drawing/2014/main" id="{5AFDF710-DEDE-46AE-A876-51E0DA628532}"/>
              </a:ext>
            </a:extLst>
          </p:cNvPr>
          <p:cNvSpPr>
            <a:spLocks noGrp="1"/>
          </p:cNvSpPr>
          <p:nvPr>
            <p:ph idx="1"/>
          </p:nvPr>
        </p:nvSpPr>
        <p:spPr/>
        <p:txBody>
          <a:bodyPr/>
          <a:lstStyle/>
          <a:p>
            <a:endParaRPr lang="en-IN"/>
          </a:p>
        </p:txBody>
      </p:sp>
      <p:pic>
        <p:nvPicPr>
          <p:cNvPr id="2050" name="Picture 2" descr="Future water quality monitoring: improving the balance between exposure and  toxicity assessments of real-world pollutant mixtures | Environmental  Sciences Europe | Full Text">
            <a:extLst>
              <a:ext uri="{FF2B5EF4-FFF2-40B4-BE49-F238E27FC236}">
                <a16:creationId xmlns:a16="http://schemas.microsoft.com/office/drawing/2014/main" id="{EB13B03B-A513-4A35-93F0-409ACE5AD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48" t="5273" r="2543" b="5273"/>
          <a:stretch/>
        </p:blipFill>
        <p:spPr bwMode="auto">
          <a:xfrm>
            <a:off x="1619672" y="1205880"/>
            <a:ext cx="5509039" cy="531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45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7943-8A39-44E3-8ED9-052E9684670B}"/>
              </a:ext>
            </a:extLst>
          </p:cNvPr>
          <p:cNvSpPr>
            <a:spLocks noGrp="1"/>
          </p:cNvSpPr>
          <p:nvPr>
            <p:ph type="title"/>
          </p:nvPr>
        </p:nvSpPr>
        <p:spPr/>
        <p:txBody>
          <a:bodyPr>
            <a:normAutofit fontScale="90000"/>
          </a:bodyPr>
          <a:lstStyle/>
          <a:p>
            <a:r>
              <a:rPr lang="en-IN" dirty="0"/>
              <a:t>WATER QUALITY MONITROING STRATEGY</a:t>
            </a:r>
          </a:p>
        </p:txBody>
      </p:sp>
      <p:sp>
        <p:nvSpPr>
          <p:cNvPr id="3" name="Content Placeholder 2">
            <a:extLst>
              <a:ext uri="{FF2B5EF4-FFF2-40B4-BE49-F238E27FC236}">
                <a16:creationId xmlns:a16="http://schemas.microsoft.com/office/drawing/2014/main" id="{5AFDF710-DEDE-46AE-A876-51E0DA628532}"/>
              </a:ext>
            </a:extLst>
          </p:cNvPr>
          <p:cNvSpPr>
            <a:spLocks noGrp="1"/>
          </p:cNvSpPr>
          <p:nvPr>
            <p:ph idx="1"/>
          </p:nvPr>
        </p:nvSpPr>
        <p:spPr/>
        <p:txBody>
          <a:bodyPr/>
          <a:lstStyle/>
          <a:p>
            <a:endParaRPr lang="en-IN"/>
          </a:p>
        </p:txBody>
      </p:sp>
      <p:pic>
        <p:nvPicPr>
          <p:cNvPr id="3074" name="Picture 2" descr="Water quality monitoring strategies — A review and future perspectives -  ScienceDirect">
            <a:extLst>
              <a:ext uri="{FF2B5EF4-FFF2-40B4-BE49-F238E27FC236}">
                <a16:creationId xmlns:a16="http://schemas.microsoft.com/office/drawing/2014/main" id="{BCBE25D4-7FB4-4AF6-9239-50F741AE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04" y="1472406"/>
            <a:ext cx="8782842" cy="339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793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7943-8A39-44E3-8ED9-052E9684670B}"/>
              </a:ext>
            </a:extLst>
          </p:cNvPr>
          <p:cNvSpPr>
            <a:spLocks noGrp="1"/>
          </p:cNvSpPr>
          <p:nvPr>
            <p:ph type="title"/>
          </p:nvPr>
        </p:nvSpPr>
        <p:spPr/>
        <p:txBody>
          <a:bodyPr>
            <a:normAutofit fontScale="90000"/>
          </a:bodyPr>
          <a:lstStyle/>
          <a:p>
            <a:r>
              <a:rPr lang="en-IN" dirty="0"/>
              <a:t>WATER QUALITY MONITROING STRATEGY</a:t>
            </a:r>
          </a:p>
        </p:txBody>
      </p:sp>
      <p:sp>
        <p:nvSpPr>
          <p:cNvPr id="3" name="Content Placeholder 2">
            <a:extLst>
              <a:ext uri="{FF2B5EF4-FFF2-40B4-BE49-F238E27FC236}">
                <a16:creationId xmlns:a16="http://schemas.microsoft.com/office/drawing/2014/main" id="{5AFDF710-DEDE-46AE-A876-51E0DA628532}"/>
              </a:ext>
            </a:extLst>
          </p:cNvPr>
          <p:cNvSpPr>
            <a:spLocks noGrp="1"/>
          </p:cNvSpPr>
          <p:nvPr>
            <p:ph idx="1"/>
          </p:nvPr>
        </p:nvSpPr>
        <p:spPr/>
        <p:txBody>
          <a:bodyPr/>
          <a:lstStyle/>
          <a:p>
            <a:endParaRPr lang="en-IN"/>
          </a:p>
        </p:txBody>
      </p:sp>
      <p:pic>
        <p:nvPicPr>
          <p:cNvPr id="2052" name="Picture 4" descr="Water Management Monitoring Cycle Data Analysis Ppt Powerpoint Presentation  Shapes | Presentation Graphics | Presentation PowerPoint Example | Slide  Templates">
            <a:extLst>
              <a:ext uri="{FF2B5EF4-FFF2-40B4-BE49-F238E27FC236}">
                <a16:creationId xmlns:a16="http://schemas.microsoft.com/office/drawing/2014/main" id="{8154C2B2-4E72-4BF2-BB91-9C7C33656E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8" t="6951" r="12988" b="10671"/>
          <a:stretch/>
        </p:blipFill>
        <p:spPr bwMode="auto">
          <a:xfrm>
            <a:off x="899592" y="1161049"/>
            <a:ext cx="7344816" cy="543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679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F3F4-3523-45C6-AD39-E818BEBC58C8}"/>
              </a:ext>
            </a:extLst>
          </p:cNvPr>
          <p:cNvSpPr>
            <a:spLocks noGrp="1"/>
          </p:cNvSpPr>
          <p:nvPr>
            <p:ph type="title"/>
          </p:nvPr>
        </p:nvSpPr>
        <p:spPr>
          <a:xfrm>
            <a:off x="457200" y="0"/>
            <a:ext cx="8229600" cy="1143000"/>
          </a:xfrm>
        </p:spPr>
        <p:txBody>
          <a:bodyPr>
            <a:normAutofit fontScale="90000"/>
          </a:bodyPr>
          <a:lstStyle/>
          <a:p>
            <a:r>
              <a:rPr lang="en-IN" dirty="0"/>
              <a:t>STEPS INVOLVED IN WATER QUALITY MONITORING</a:t>
            </a:r>
          </a:p>
        </p:txBody>
      </p:sp>
      <p:sp>
        <p:nvSpPr>
          <p:cNvPr id="4" name="Rectangle 3">
            <a:extLst>
              <a:ext uri="{FF2B5EF4-FFF2-40B4-BE49-F238E27FC236}">
                <a16:creationId xmlns:a16="http://schemas.microsoft.com/office/drawing/2014/main" id="{1BE419FE-C0DB-49CE-834C-D3B889263D7D}"/>
              </a:ext>
            </a:extLst>
          </p:cNvPr>
          <p:cNvSpPr/>
          <p:nvPr/>
        </p:nvSpPr>
        <p:spPr>
          <a:xfrm>
            <a:off x="143508" y="1171936"/>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Setting water quality monitoring objectives</a:t>
            </a:r>
          </a:p>
        </p:txBody>
      </p:sp>
      <p:sp>
        <p:nvSpPr>
          <p:cNvPr id="5" name="Rectangle 4">
            <a:extLst>
              <a:ext uri="{FF2B5EF4-FFF2-40B4-BE49-F238E27FC236}">
                <a16:creationId xmlns:a16="http://schemas.microsoft.com/office/drawing/2014/main" id="{0169ACFE-60DE-415E-8579-76556D37AB5B}"/>
              </a:ext>
            </a:extLst>
          </p:cNvPr>
          <p:cNvSpPr/>
          <p:nvPr/>
        </p:nvSpPr>
        <p:spPr>
          <a:xfrm>
            <a:off x="150926" y="1775100"/>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Assessment of resources availability</a:t>
            </a:r>
          </a:p>
        </p:txBody>
      </p:sp>
      <p:sp>
        <p:nvSpPr>
          <p:cNvPr id="6" name="Rectangle 5">
            <a:extLst>
              <a:ext uri="{FF2B5EF4-FFF2-40B4-BE49-F238E27FC236}">
                <a16:creationId xmlns:a16="http://schemas.microsoft.com/office/drawing/2014/main" id="{161C6329-BC26-4EAF-B664-91C11B3C2A4F}"/>
              </a:ext>
            </a:extLst>
          </p:cNvPr>
          <p:cNvSpPr/>
          <p:nvPr/>
        </p:nvSpPr>
        <p:spPr>
          <a:xfrm>
            <a:off x="150926" y="2377519"/>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Reconnaissance survey</a:t>
            </a:r>
          </a:p>
        </p:txBody>
      </p:sp>
      <p:sp>
        <p:nvSpPr>
          <p:cNvPr id="7" name="Rectangle 6">
            <a:extLst>
              <a:ext uri="{FF2B5EF4-FFF2-40B4-BE49-F238E27FC236}">
                <a16:creationId xmlns:a16="http://schemas.microsoft.com/office/drawing/2014/main" id="{4CAE3087-74B3-4E11-AF25-AF255C5E3DAB}"/>
              </a:ext>
            </a:extLst>
          </p:cNvPr>
          <p:cNvSpPr/>
          <p:nvPr/>
        </p:nvSpPr>
        <p:spPr>
          <a:xfrm>
            <a:off x="150926" y="2974184"/>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Network design</a:t>
            </a:r>
          </a:p>
        </p:txBody>
      </p:sp>
      <p:sp>
        <p:nvSpPr>
          <p:cNvPr id="8" name="Rectangle 7">
            <a:extLst>
              <a:ext uri="{FF2B5EF4-FFF2-40B4-BE49-F238E27FC236}">
                <a16:creationId xmlns:a16="http://schemas.microsoft.com/office/drawing/2014/main" id="{BD90385A-730B-47D2-8608-1A23D9E393DB}"/>
              </a:ext>
            </a:extLst>
          </p:cNvPr>
          <p:cNvSpPr/>
          <p:nvPr/>
        </p:nvSpPr>
        <p:spPr>
          <a:xfrm>
            <a:off x="143508" y="3593065"/>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Sampling</a:t>
            </a:r>
          </a:p>
        </p:txBody>
      </p:sp>
      <p:sp>
        <p:nvSpPr>
          <p:cNvPr id="9" name="Rectangle 8">
            <a:extLst>
              <a:ext uri="{FF2B5EF4-FFF2-40B4-BE49-F238E27FC236}">
                <a16:creationId xmlns:a16="http://schemas.microsoft.com/office/drawing/2014/main" id="{DD1DC150-872A-4741-AFB1-7D70955C8B85}"/>
              </a:ext>
            </a:extLst>
          </p:cNvPr>
          <p:cNvSpPr/>
          <p:nvPr/>
        </p:nvSpPr>
        <p:spPr>
          <a:xfrm>
            <a:off x="150926" y="4196275"/>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Laboratory work</a:t>
            </a:r>
          </a:p>
        </p:txBody>
      </p:sp>
      <p:sp>
        <p:nvSpPr>
          <p:cNvPr id="10" name="Rectangle 9">
            <a:extLst>
              <a:ext uri="{FF2B5EF4-FFF2-40B4-BE49-F238E27FC236}">
                <a16:creationId xmlns:a16="http://schemas.microsoft.com/office/drawing/2014/main" id="{25D80995-C715-41FA-A231-003439AF0BCB}"/>
              </a:ext>
            </a:extLst>
          </p:cNvPr>
          <p:cNvSpPr/>
          <p:nvPr/>
        </p:nvSpPr>
        <p:spPr>
          <a:xfrm>
            <a:off x="150926" y="4815156"/>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Data management</a:t>
            </a:r>
          </a:p>
        </p:txBody>
      </p:sp>
      <p:sp>
        <p:nvSpPr>
          <p:cNvPr id="11" name="Rectangle 10">
            <a:extLst>
              <a:ext uri="{FF2B5EF4-FFF2-40B4-BE49-F238E27FC236}">
                <a16:creationId xmlns:a16="http://schemas.microsoft.com/office/drawing/2014/main" id="{45820150-CA61-4626-899B-260D3F9CB13D}"/>
              </a:ext>
            </a:extLst>
          </p:cNvPr>
          <p:cNvSpPr/>
          <p:nvPr/>
        </p:nvSpPr>
        <p:spPr>
          <a:xfrm>
            <a:off x="143508" y="5429464"/>
            <a:ext cx="4824536" cy="557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latin typeface="Century Gothic" panose="020B0502020202020204" pitchFamily="34" charset="0"/>
              </a:rPr>
              <a:t>Quality assurance</a:t>
            </a:r>
          </a:p>
        </p:txBody>
      </p:sp>
      <p:sp>
        <p:nvSpPr>
          <p:cNvPr id="12" name="Rectangle: Rounded Corners 11">
            <a:extLst>
              <a:ext uri="{FF2B5EF4-FFF2-40B4-BE49-F238E27FC236}">
                <a16:creationId xmlns:a16="http://schemas.microsoft.com/office/drawing/2014/main" id="{DA17F311-F32E-4311-88D2-A37F379074ED}"/>
              </a:ext>
            </a:extLst>
          </p:cNvPr>
          <p:cNvSpPr/>
          <p:nvPr/>
        </p:nvSpPr>
        <p:spPr>
          <a:xfrm>
            <a:off x="5090892" y="1775100"/>
            <a:ext cx="3902182" cy="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Facilities, Manpower</a:t>
            </a:r>
          </a:p>
        </p:txBody>
      </p:sp>
      <p:sp>
        <p:nvSpPr>
          <p:cNvPr id="13" name="Rectangle: Rounded Corners 12">
            <a:extLst>
              <a:ext uri="{FF2B5EF4-FFF2-40B4-BE49-F238E27FC236}">
                <a16:creationId xmlns:a16="http://schemas.microsoft.com/office/drawing/2014/main" id="{5658808A-C01B-496A-99AC-215631BF7F56}"/>
              </a:ext>
            </a:extLst>
          </p:cNvPr>
          <p:cNvSpPr/>
          <p:nvPr/>
        </p:nvSpPr>
        <p:spPr>
          <a:xfrm>
            <a:off x="5090892" y="2440766"/>
            <a:ext cx="4017612" cy="4297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Map of the area, Potential pollution sources, Hydrological information </a:t>
            </a:r>
          </a:p>
        </p:txBody>
      </p:sp>
      <p:sp>
        <p:nvSpPr>
          <p:cNvPr id="14" name="Rectangle: Rounded Corners 13">
            <a:extLst>
              <a:ext uri="{FF2B5EF4-FFF2-40B4-BE49-F238E27FC236}">
                <a16:creationId xmlns:a16="http://schemas.microsoft.com/office/drawing/2014/main" id="{2D3FE8AB-1275-4EA0-97A0-4D5215FB5687}"/>
              </a:ext>
            </a:extLst>
          </p:cNvPr>
          <p:cNvSpPr/>
          <p:nvPr/>
        </p:nvSpPr>
        <p:spPr>
          <a:xfrm>
            <a:off x="5067547" y="2999236"/>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Selection of sampling location, Optimum number of locations, frequency of sampling, parameters to be measured</a:t>
            </a:r>
          </a:p>
        </p:txBody>
      </p:sp>
      <p:sp>
        <p:nvSpPr>
          <p:cNvPr id="15" name="Rectangle: Rounded Corners 14">
            <a:extLst>
              <a:ext uri="{FF2B5EF4-FFF2-40B4-BE49-F238E27FC236}">
                <a16:creationId xmlns:a16="http://schemas.microsoft.com/office/drawing/2014/main" id="{61B83237-A844-4658-8947-AAC21B4FEDCE}"/>
              </a:ext>
            </a:extLst>
          </p:cNvPr>
          <p:cNvSpPr/>
          <p:nvPr/>
        </p:nvSpPr>
        <p:spPr>
          <a:xfrm>
            <a:off x="5033177" y="3646408"/>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Representative sampling, Field testing, Sample preservation and transport</a:t>
            </a:r>
          </a:p>
        </p:txBody>
      </p:sp>
      <p:sp>
        <p:nvSpPr>
          <p:cNvPr id="16" name="Rectangle: Rounded Corners 15">
            <a:extLst>
              <a:ext uri="{FF2B5EF4-FFF2-40B4-BE49-F238E27FC236}">
                <a16:creationId xmlns:a16="http://schemas.microsoft.com/office/drawing/2014/main" id="{5DD4507B-B42E-4FF5-A037-F4FA6E669503}"/>
              </a:ext>
            </a:extLst>
          </p:cNvPr>
          <p:cNvSpPr/>
          <p:nvPr/>
        </p:nvSpPr>
        <p:spPr>
          <a:xfrm>
            <a:off x="5033474" y="4261847"/>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Laboratory procedures, Physical chemical analysis</a:t>
            </a:r>
          </a:p>
          <a:p>
            <a:pPr algn="ctr"/>
            <a:r>
              <a:rPr lang="en-IN" sz="1200" dirty="0">
                <a:solidFill>
                  <a:srgbClr val="002060"/>
                </a:solidFill>
                <a:latin typeface="Century Gothic" panose="020B0502020202020204" pitchFamily="34" charset="0"/>
              </a:rPr>
              <a:t>Microbiological and biological analysis</a:t>
            </a:r>
          </a:p>
        </p:txBody>
      </p:sp>
      <p:sp>
        <p:nvSpPr>
          <p:cNvPr id="17" name="Rectangle: Rounded Corners 16">
            <a:extLst>
              <a:ext uri="{FF2B5EF4-FFF2-40B4-BE49-F238E27FC236}">
                <a16:creationId xmlns:a16="http://schemas.microsoft.com/office/drawing/2014/main" id="{142646A6-CF88-4CF5-8EB6-A7303AD7810B}"/>
              </a:ext>
            </a:extLst>
          </p:cNvPr>
          <p:cNvSpPr/>
          <p:nvPr/>
        </p:nvSpPr>
        <p:spPr>
          <a:xfrm>
            <a:off x="5033177" y="4877286"/>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Statistical analysis, Presentation, Interpretation and Reporting</a:t>
            </a:r>
          </a:p>
        </p:txBody>
      </p:sp>
      <p:sp>
        <p:nvSpPr>
          <p:cNvPr id="18" name="Rectangle: Rounded Corners 17">
            <a:extLst>
              <a:ext uri="{FF2B5EF4-FFF2-40B4-BE49-F238E27FC236}">
                <a16:creationId xmlns:a16="http://schemas.microsoft.com/office/drawing/2014/main" id="{6AAEC6F3-B49B-4C21-9A7A-9B39EA035535}"/>
              </a:ext>
            </a:extLst>
          </p:cNvPr>
          <p:cNvSpPr/>
          <p:nvPr/>
        </p:nvSpPr>
        <p:spPr>
          <a:xfrm>
            <a:off x="5036566" y="5492725"/>
            <a:ext cx="4017612" cy="5578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2060"/>
                </a:solidFill>
                <a:latin typeface="Century Gothic" panose="020B0502020202020204" pitchFamily="34" charset="0"/>
              </a:rPr>
              <a:t>Production of reliable data, Quality control</a:t>
            </a:r>
          </a:p>
        </p:txBody>
      </p:sp>
    </p:spTree>
    <p:extLst>
      <p:ext uri="{BB962C8B-B14F-4D97-AF65-F5344CB8AC3E}">
        <p14:creationId xmlns:p14="http://schemas.microsoft.com/office/powerpoint/2010/main" val="2296162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F6A2-C4BE-4C4C-A72C-CED44E52D7D5}"/>
              </a:ext>
            </a:extLst>
          </p:cNvPr>
          <p:cNvSpPr>
            <a:spLocks noGrp="1"/>
          </p:cNvSpPr>
          <p:nvPr>
            <p:ph type="title"/>
          </p:nvPr>
        </p:nvSpPr>
        <p:spPr>
          <a:xfrm>
            <a:off x="457200" y="18978"/>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B774D09E-B772-477C-A819-F0D052E4D829}"/>
              </a:ext>
            </a:extLst>
          </p:cNvPr>
          <p:cNvSpPr>
            <a:spLocks noGrp="1"/>
          </p:cNvSpPr>
          <p:nvPr>
            <p:ph idx="1"/>
          </p:nvPr>
        </p:nvSpPr>
        <p:spPr>
          <a:xfrm>
            <a:off x="179512" y="964294"/>
            <a:ext cx="8784976" cy="4929411"/>
          </a:xfrm>
        </p:spPr>
        <p:txBody>
          <a:bodyPr>
            <a:noAutofit/>
          </a:bodyPr>
          <a:lstStyle/>
          <a:p>
            <a:pPr algn="just"/>
            <a:r>
              <a:rPr lang="en-IN" sz="1600" dirty="0">
                <a:latin typeface="Century Gothic" panose="020B0502020202020204" pitchFamily="34" charset="0"/>
              </a:rPr>
              <a:t>On routine basis, a combination of general parameters, nutrients, oxygen consuming substances and major ions should be analysed at all stations. Depending upon the industrial activities and anticipated at the upstream of the sampling station other parameters like micro-pollutants, pesticides or other site specific variables may be included at lower frequency. Such stations need to be identified. </a:t>
            </a:r>
          </a:p>
          <a:p>
            <a:pPr algn="just"/>
            <a:r>
              <a:rPr lang="en-IN" sz="1600" dirty="0">
                <a:latin typeface="Century Gothic" panose="020B0502020202020204" pitchFamily="34" charset="0"/>
              </a:rPr>
              <a:t>A list of parameters to be considered for analysis and frequency of sampling is provided in the “Protocol for Water Quality Monitoring” notified by Govt of India.</a:t>
            </a:r>
          </a:p>
          <a:p>
            <a:pPr algn="just"/>
            <a:r>
              <a:rPr lang="en-IN" sz="1600" dirty="0">
                <a:latin typeface="Century Gothic" panose="020B0502020202020204" pitchFamily="34" charset="0"/>
              </a:rPr>
              <a:t> It was also emphasized that biological monitoring should form an important part of our water quality monitoring programme due to its inherent advantages. The SPCBs/PCCs agreed to initiate such exercise initially at limited stations. </a:t>
            </a:r>
          </a:p>
          <a:p>
            <a:pPr algn="just"/>
            <a:r>
              <a:rPr lang="en-IN" sz="1600" dirty="0">
                <a:latin typeface="Century Gothic" panose="020B0502020202020204" pitchFamily="34" charset="0"/>
              </a:rPr>
              <a:t>Sediment needs to be analysed for micro pollutant in some stretches as most of micro pollutants are associated with sediment. This should form part of monitoring programme. </a:t>
            </a:r>
          </a:p>
        </p:txBody>
      </p:sp>
    </p:spTree>
    <p:extLst>
      <p:ext uri="{BB962C8B-B14F-4D97-AF65-F5344CB8AC3E}">
        <p14:creationId xmlns:p14="http://schemas.microsoft.com/office/powerpoint/2010/main" val="1377146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F6A2-C4BE-4C4C-A72C-CED44E52D7D5}"/>
              </a:ext>
            </a:extLst>
          </p:cNvPr>
          <p:cNvSpPr>
            <a:spLocks noGrp="1"/>
          </p:cNvSpPr>
          <p:nvPr>
            <p:ph type="title"/>
          </p:nvPr>
        </p:nvSpPr>
        <p:spPr>
          <a:xfrm>
            <a:off x="457200" y="18978"/>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B774D09E-B772-477C-A819-F0D052E4D829}"/>
              </a:ext>
            </a:extLst>
          </p:cNvPr>
          <p:cNvSpPr>
            <a:spLocks noGrp="1"/>
          </p:cNvSpPr>
          <p:nvPr>
            <p:ph idx="1"/>
          </p:nvPr>
        </p:nvSpPr>
        <p:spPr>
          <a:xfrm>
            <a:off x="179512" y="964294"/>
            <a:ext cx="8784976" cy="4929411"/>
          </a:xfrm>
        </p:spPr>
        <p:txBody>
          <a:bodyPr>
            <a:noAutofit/>
          </a:bodyPr>
          <a:lstStyle/>
          <a:p>
            <a:pPr algn="just"/>
            <a:r>
              <a:rPr lang="en-IN" sz="1600" dirty="0">
                <a:latin typeface="Century Gothic" panose="020B0502020202020204" pitchFamily="34" charset="0"/>
              </a:rPr>
              <a:t>On routine basis, a combination of general parameters, nutrients, oxygen consuming substances and major ions should be analysed at all stations. Depending upon the industrial activities and anticipated at the upstream of the sampling station other parameters like micro-pollutants, pesticides or other site specific variables may be included at lower frequency. Such stations need to be identified. </a:t>
            </a:r>
          </a:p>
          <a:p>
            <a:pPr algn="just"/>
            <a:r>
              <a:rPr lang="en-IN" sz="1600" dirty="0">
                <a:latin typeface="Century Gothic" panose="020B0502020202020204" pitchFamily="34" charset="0"/>
              </a:rPr>
              <a:t>A list of parameters to be considered for analysis and frequency of sampling is provided in the “Protocol for Water Quality Monitoring” notified by Govt of India.</a:t>
            </a:r>
          </a:p>
          <a:p>
            <a:pPr algn="just"/>
            <a:r>
              <a:rPr lang="en-IN" sz="1600" dirty="0">
                <a:latin typeface="Century Gothic" panose="020B0502020202020204" pitchFamily="34" charset="0"/>
              </a:rPr>
              <a:t> It was also emphasized that biological monitoring should form an important part of our water quality monitoring programme due to its inherent advantages. The SPCBs/PCCs agreed to initiate such exercise initially at limited stations. </a:t>
            </a:r>
          </a:p>
          <a:p>
            <a:pPr algn="just"/>
            <a:r>
              <a:rPr lang="en-IN" sz="1600" dirty="0">
                <a:latin typeface="Century Gothic" panose="020B0502020202020204" pitchFamily="34" charset="0"/>
              </a:rPr>
              <a:t>Sediment needs to be analysed for micro pollutant in some stretches as most of micro pollutants are associated with sediment. This should form part of monitoring programme. </a:t>
            </a:r>
          </a:p>
        </p:txBody>
      </p:sp>
    </p:spTree>
    <p:extLst>
      <p:ext uri="{BB962C8B-B14F-4D97-AF65-F5344CB8AC3E}">
        <p14:creationId xmlns:p14="http://schemas.microsoft.com/office/powerpoint/2010/main" val="3904604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F6A2-C4BE-4C4C-A72C-CED44E52D7D5}"/>
              </a:ext>
            </a:extLst>
          </p:cNvPr>
          <p:cNvSpPr>
            <a:spLocks noGrp="1"/>
          </p:cNvSpPr>
          <p:nvPr>
            <p:ph type="title"/>
          </p:nvPr>
        </p:nvSpPr>
        <p:spPr>
          <a:xfrm>
            <a:off x="457200" y="18978"/>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B774D09E-B772-477C-A819-F0D052E4D829}"/>
              </a:ext>
            </a:extLst>
          </p:cNvPr>
          <p:cNvSpPr>
            <a:spLocks noGrp="1"/>
          </p:cNvSpPr>
          <p:nvPr>
            <p:ph idx="1"/>
          </p:nvPr>
        </p:nvSpPr>
        <p:spPr>
          <a:xfrm>
            <a:off x="251520" y="1196752"/>
            <a:ext cx="8784976" cy="4929411"/>
          </a:xfrm>
        </p:spPr>
        <p:txBody>
          <a:bodyPr>
            <a:noAutofit/>
          </a:bodyPr>
          <a:lstStyle/>
          <a:p>
            <a:pPr algn="just"/>
            <a:r>
              <a:rPr lang="en-IN" sz="1700" dirty="0">
                <a:latin typeface="Century Gothic" panose="020B0502020202020204" pitchFamily="34" charset="0"/>
              </a:rPr>
              <a:t>The sampling frequency is governed by the level of variation in water quality of a water body. If variations are large in a short duration of time, a larger frequency is required to cover such variations. On the other hand, if there is no significant variation in water quality, frequent collection of sample is not required. </a:t>
            </a:r>
          </a:p>
          <a:p>
            <a:pPr algn="just"/>
            <a:r>
              <a:rPr lang="en-IN" sz="1700" dirty="0">
                <a:latin typeface="Century Gothic" panose="020B0502020202020204" pitchFamily="34" charset="0"/>
              </a:rPr>
              <a:t>The water quality variations could be of two types i.e. random and cyclic or seasonal. In case of random variations e.g. due to sudden rainfall in the catchment or sudden release of water from the dam etc., increased frequency may not help much as such variations are highly unpredictable.</a:t>
            </a:r>
          </a:p>
          <a:p>
            <a:pPr algn="just"/>
            <a:r>
              <a:rPr lang="en-IN" sz="1700" dirty="0">
                <a:latin typeface="Century Gothic" panose="020B0502020202020204" pitchFamily="34" charset="0"/>
              </a:rPr>
              <a:t>Thus, within the available resources it is not cost effective to cover such variations. In case of the water bodies having cyclic variations more frequently, sampling on monthly basis is justified. But for all those water bodies having stable water quality round the year, monthly sampling is not justified. </a:t>
            </a:r>
          </a:p>
        </p:txBody>
      </p:sp>
    </p:spTree>
    <p:extLst>
      <p:ext uri="{BB962C8B-B14F-4D97-AF65-F5344CB8AC3E}">
        <p14:creationId xmlns:p14="http://schemas.microsoft.com/office/powerpoint/2010/main" val="1448518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9240-A779-49F9-A3F7-F7B80893F8F0}"/>
              </a:ext>
            </a:extLst>
          </p:cNvPr>
          <p:cNvSpPr>
            <a:spLocks noGrp="1"/>
          </p:cNvSpPr>
          <p:nvPr>
            <p:ph type="title"/>
          </p:nvPr>
        </p:nvSpPr>
        <p:spPr>
          <a:xfrm>
            <a:off x="457200" y="35565"/>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96A85F83-F854-4E57-A622-C08FB4CF82E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0512D89-070A-4393-B420-812F2178A4F4}"/>
              </a:ext>
            </a:extLst>
          </p:cNvPr>
          <p:cNvPicPr>
            <a:picLocks noChangeAspect="1"/>
          </p:cNvPicPr>
          <p:nvPr/>
        </p:nvPicPr>
        <p:blipFill rotWithShape="1">
          <a:blip r:embed="rId2"/>
          <a:srcRect l="1381" r="3269" b="1708"/>
          <a:stretch/>
        </p:blipFill>
        <p:spPr>
          <a:xfrm>
            <a:off x="1619672" y="1124744"/>
            <a:ext cx="5544616" cy="5705330"/>
          </a:xfrm>
          <a:prstGeom prst="rect">
            <a:avLst/>
          </a:prstGeom>
        </p:spPr>
      </p:pic>
    </p:spTree>
    <p:extLst>
      <p:ext uri="{BB962C8B-B14F-4D97-AF65-F5344CB8AC3E}">
        <p14:creationId xmlns:p14="http://schemas.microsoft.com/office/powerpoint/2010/main" val="316369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9240-A779-49F9-A3F7-F7B80893F8F0}"/>
              </a:ext>
            </a:extLst>
          </p:cNvPr>
          <p:cNvSpPr>
            <a:spLocks noGrp="1"/>
          </p:cNvSpPr>
          <p:nvPr>
            <p:ph type="title"/>
          </p:nvPr>
        </p:nvSpPr>
        <p:spPr>
          <a:xfrm>
            <a:off x="457200" y="35565"/>
            <a:ext cx="8229600" cy="1143000"/>
          </a:xfrm>
        </p:spPr>
        <p:txBody>
          <a:bodyPr>
            <a:normAutofit fontScale="90000"/>
          </a:bodyPr>
          <a:lstStyle/>
          <a:p>
            <a:r>
              <a:rPr lang="en-IN" dirty="0"/>
              <a:t>PARAMETERS AND FREQUENCY OF MONITORING</a:t>
            </a:r>
          </a:p>
        </p:txBody>
      </p:sp>
      <p:sp>
        <p:nvSpPr>
          <p:cNvPr id="3" name="Content Placeholder 2">
            <a:extLst>
              <a:ext uri="{FF2B5EF4-FFF2-40B4-BE49-F238E27FC236}">
                <a16:creationId xmlns:a16="http://schemas.microsoft.com/office/drawing/2014/main" id="{96A85F83-F854-4E57-A622-C08FB4CF82E0}"/>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79A75EF2-2353-40BC-9114-00C72B6F9F14}"/>
              </a:ext>
            </a:extLst>
          </p:cNvPr>
          <p:cNvPicPr>
            <a:picLocks noChangeAspect="1"/>
          </p:cNvPicPr>
          <p:nvPr/>
        </p:nvPicPr>
        <p:blipFill>
          <a:blip r:embed="rId2"/>
          <a:stretch>
            <a:fillRect/>
          </a:stretch>
        </p:blipFill>
        <p:spPr>
          <a:xfrm>
            <a:off x="1747443" y="1067203"/>
            <a:ext cx="5649113" cy="5591955"/>
          </a:xfrm>
          <a:prstGeom prst="rect">
            <a:avLst/>
          </a:prstGeom>
        </p:spPr>
      </p:pic>
    </p:spTree>
    <p:extLst>
      <p:ext uri="{BB962C8B-B14F-4D97-AF65-F5344CB8AC3E}">
        <p14:creationId xmlns:p14="http://schemas.microsoft.com/office/powerpoint/2010/main" val="236397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pic>
        <p:nvPicPr>
          <p:cNvPr id="5" name="Content Placeholder 4">
            <a:extLst>
              <a:ext uri="{FF2B5EF4-FFF2-40B4-BE49-F238E27FC236}">
                <a16:creationId xmlns:a16="http://schemas.microsoft.com/office/drawing/2014/main" id="{FF729529-E07A-B4A1-142E-5FAC9099CF0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4879" t="3779" r="4642" b="2981"/>
          <a:stretch/>
        </p:blipFill>
        <p:spPr>
          <a:xfrm rot="16200000">
            <a:off x="2445383" y="-937485"/>
            <a:ext cx="4248472" cy="8732970"/>
          </a:xfrm>
        </p:spPr>
      </p:pic>
    </p:spTree>
    <p:extLst>
      <p:ext uri="{BB962C8B-B14F-4D97-AF65-F5344CB8AC3E}">
        <p14:creationId xmlns:p14="http://schemas.microsoft.com/office/powerpoint/2010/main" val="404644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517A-9112-448E-AA39-4D188604C9F2}"/>
              </a:ext>
            </a:extLst>
          </p:cNvPr>
          <p:cNvSpPr>
            <a:spLocks noGrp="1"/>
          </p:cNvSpPr>
          <p:nvPr>
            <p:ph type="title"/>
          </p:nvPr>
        </p:nvSpPr>
        <p:spPr>
          <a:xfrm>
            <a:off x="457200" y="-15461"/>
            <a:ext cx="8229600" cy="1143000"/>
          </a:xfrm>
        </p:spPr>
        <p:txBody>
          <a:bodyPr>
            <a:normAutofit fontScale="90000"/>
          </a:bodyPr>
          <a:lstStyle/>
          <a:p>
            <a:r>
              <a:rPr lang="en-IN" dirty="0"/>
              <a:t>GRAPHICAL REPRESENTATION OF WATER QUALITY</a:t>
            </a:r>
          </a:p>
        </p:txBody>
      </p:sp>
      <p:sp>
        <p:nvSpPr>
          <p:cNvPr id="3" name="Content Placeholder 2">
            <a:extLst>
              <a:ext uri="{FF2B5EF4-FFF2-40B4-BE49-F238E27FC236}">
                <a16:creationId xmlns:a16="http://schemas.microsoft.com/office/drawing/2014/main" id="{14FC12CE-2BE0-4E1F-886D-32795EAAF4C3}"/>
              </a:ext>
            </a:extLst>
          </p:cNvPr>
          <p:cNvSpPr>
            <a:spLocks noGrp="1"/>
          </p:cNvSpPr>
          <p:nvPr>
            <p:ph idx="1"/>
          </p:nvPr>
        </p:nvSpPr>
        <p:spPr/>
        <p:txBody>
          <a:bodyPr/>
          <a:lstStyle/>
          <a:p>
            <a:endParaRPr lang="en-IN" dirty="0"/>
          </a:p>
        </p:txBody>
      </p:sp>
      <p:pic>
        <p:nvPicPr>
          <p:cNvPr id="5122" name="Picture 2" descr="Groundwater Quality UNIT ppt download">
            <a:extLst>
              <a:ext uri="{FF2B5EF4-FFF2-40B4-BE49-F238E27FC236}">
                <a16:creationId xmlns:a16="http://schemas.microsoft.com/office/drawing/2014/main" id="{60097E75-7626-4861-88A3-53696C25AC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0" t="4005" b="6950"/>
          <a:stretch/>
        </p:blipFill>
        <p:spPr bwMode="auto">
          <a:xfrm>
            <a:off x="170671" y="1127539"/>
            <a:ext cx="3888432" cy="27335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oundwater Quality UNIT ppt download">
            <a:extLst>
              <a:ext uri="{FF2B5EF4-FFF2-40B4-BE49-F238E27FC236}">
                <a16:creationId xmlns:a16="http://schemas.microsoft.com/office/drawing/2014/main" id="{C2B71D85-8FE4-4561-B2C5-8DF0969A71D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23" t="2083" b="4085"/>
          <a:stretch/>
        </p:blipFill>
        <p:spPr bwMode="auto">
          <a:xfrm>
            <a:off x="4211960" y="1127539"/>
            <a:ext cx="3888432" cy="273350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roundwater Quality UNIT ppt download">
            <a:extLst>
              <a:ext uri="{FF2B5EF4-FFF2-40B4-BE49-F238E27FC236}">
                <a16:creationId xmlns:a16="http://schemas.microsoft.com/office/drawing/2014/main" id="{C5BEC067-35FF-4443-90B3-E10E8D488A0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0" t="1701" b="8000"/>
          <a:stretch/>
        </p:blipFill>
        <p:spPr bwMode="auto">
          <a:xfrm>
            <a:off x="170671" y="3989149"/>
            <a:ext cx="3888432" cy="26756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roundwater Quality UNIT ppt download">
            <a:extLst>
              <a:ext uri="{FF2B5EF4-FFF2-40B4-BE49-F238E27FC236}">
                <a16:creationId xmlns:a16="http://schemas.microsoft.com/office/drawing/2014/main" id="{DC277D14-FE19-4DD3-B20B-8B3A9444F0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1" t="2816" r="3537" b="4005"/>
          <a:stretch/>
        </p:blipFill>
        <p:spPr bwMode="auto">
          <a:xfrm>
            <a:off x="4194088" y="3964844"/>
            <a:ext cx="3906303" cy="258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902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555-AF95-41D1-823B-E76401B44E9D}"/>
              </a:ext>
            </a:extLst>
          </p:cNvPr>
          <p:cNvSpPr>
            <a:spLocks noGrp="1"/>
          </p:cNvSpPr>
          <p:nvPr>
            <p:ph type="title"/>
          </p:nvPr>
        </p:nvSpPr>
        <p:spPr>
          <a:xfrm>
            <a:off x="539552" y="0"/>
            <a:ext cx="8229600" cy="1143000"/>
          </a:xfrm>
        </p:spPr>
        <p:txBody>
          <a:bodyPr>
            <a:normAutofit fontScale="90000"/>
          </a:bodyPr>
          <a:lstStyle/>
          <a:p>
            <a:r>
              <a:rPr lang="en-IN" dirty="0"/>
              <a:t>SOFTWARES USED IN WATER QUALITY MODELLING</a:t>
            </a:r>
          </a:p>
        </p:txBody>
      </p:sp>
      <p:pic>
        <p:nvPicPr>
          <p:cNvPr id="6146" name="Picture 2" descr="WEAP: Water Evaluation And Planning System">
            <a:extLst>
              <a:ext uri="{FF2B5EF4-FFF2-40B4-BE49-F238E27FC236}">
                <a16:creationId xmlns:a16="http://schemas.microsoft.com/office/drawing/2014/main" id="{5087EA41-2E9D-4760-9AA6-10E9546BA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4744"/>
            <a:ext cx="3721596" cy="29896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F834F9-DA82-4C29-AAE1-FAE2B8AA1E22}"/>
              </a:ext>
            </a:extLst>
          </p:cNvPr>
          <p:cNvSpPr txBox="1"/>
          <p:nvPr/>
        </p:nvSpPr>
        <p:spPr>
          <a:xfrm>
            <a:off x="179512" y="846255"/>
            <a:ext cx="3291286" cy="307777"/>
          </a:xfrm>
          <a:prstGeom prst="rect">
            <a:avLst/>
          </a:prstGeom>
          <a:noFill/>
        </p:spPr>
        <p:txBody>
          <a:bodyPr wrap="none" rtlCol="0">
            <a:spAutoFit/>
          </a:bodyPr>
          <a:lstStyle/>
          <a:p>
            <a:r>
              <a:rPr lang="en-IN" sz="1400" b="1" dirty="0">
                <a:solidFill>
                  <a:srgbClr val="C00000"/>
                </a:solidFill>
                <a:latin typeface="Century Gothic" panose="020B0502020202020204" pitchFamily="34" charset="0"/>
              </a:rPr>
              <a:t>WATER EVALUATION AND PLANNING</a:t>
            </a:r>
          </a:p>
        </p:txBody>
      </p:sp>
      <p:pic>
        <p:nvPicPr>
          <p:cNvPr id="6148" name="Picture 4" descr=" ">
            <a:extLst>
              <a:ext uri="{FF2B5EF4-FFF2-40B4-BE49-F238E27FC236}">
                <a16:creationId xmlns:a16="http://schemas.microsoft.com/office/drawing/2014/main" id="{2C110E9D-40B8-4FFF-8945-7417BBF75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1154033"/>
            <a:ext cx="4918808" cy="29603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7B7AD1-19E5-4677-AB72-A4D913B50D67}"/>
              </a:ext>
            </a:extLst>
          </p:cNvPr>
          <p:cNvSpPr txBox="1"/>
          <p:nvPr/>
        </p:nvSpPr>
        <p:spPr>
          <a:xfrm>
            <a:off x="5798765" y="846255"/>
            <a:ext cx="1558440" cy="307777"/>
          </a:xfrm>
          <a:prstGeom prst="rect">
            <a:avLst/>
          </a:prstGeom>
          <a:noFill/>
        </p:spPr>
        <p:txBody>
          <a:bodyPr wrap="none" rtlCol="0">
            <a:spAutoFit/>
          </a:bodyPr>
          <a:lstStyle/>
          <a:p>
            <a:r>
              <a:rPr lang="en-IN" sz="1400" b="1" dirty="0">
                <a:solidFill>
                  <a:srgbClr val="C00000"/>
                </a:solidFill>
                <a:latin typeface="Century Gothic" panose="020B0502020202020204" pitchFamily="34" charset="0"/>
              </a:rPr>
              <a:t>MARINA MODEL</a:t>
            </a:r>
          </a:p>
        </p:txBody>
      </p:sp>
      <p:pic>
        <p:nvPicPr>
          <p:cNvPr id="6150" name="Picture 6" descr="3D interactive modelling using Delft3D Flexible Mesh - Deltares">
            <a:extLst>
              <a:ext uri="{FF2B5EF4-FFF2-40B4-BE49-F238E27FC236}">
                <a16:creationId xmlns:a16="http://schemas.microsoft.com/office/drawing/2014/main" id="{27314372-671F-480C-96FF-025FA2033E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386" y="4366518"/>
            <a:ext cx="3957566" cy="24914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61B740-5352-4AE5-A7DE-3F212B86289C}"/>
              </a:ext>
            </a:extLst>
          </p:cNvPr>
          <p:cNvSpPr txBox="1"/>
          <p:nvPr/>
        </p:nvSpPr>
        <p:spPr>
          <a:xfrm>
            <a:off x="1045935" y="4114426"/>
            <a:ext cx="918841" cy="307777"/>
          </a:xfrm>
          <a:prstGeom prst="rect">
            <a:avLst/>
          </a:prstGeom>
          <a:noFill/>
        </p:spPr>
        <p:txBody>
          <a:bodyPr wrap="none" rtlCol="0">
            <a:spAutoFit/>
          </a:bodyPr>
          <a:lstStyle/>
          <a:p>
            <a:r>
              <a:rPr lang="en-IN" sz="1400" b="1" dirty="0">
                <a:solidFill>
                  <a:srgbClr val="C00000"/>
                </a:solidFill>
                <a:latin typeface="Century Gothic" panose="020B0502020202020204" pitchFamily="34" charset="0"/>
              </a:rPr>
              <a:t>DELFT 3D</a:t>
            </a:r>
          </a:p>
        </p:txBody>
      </p:sp>
    </p:spTree>
    <p:extLst>
      <p:ext uri="{BB962C8B-B14F-4D97-AF65-F5344CB8AC3E}">
        <p14:creationId xmlns:p14="http://schemas.microsoft.com/office/powerpoint/2010/main" val="1541140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a:bodyPr>
          <a:lstStyle/>
          <a:p>
            <a:pPr algn="just"/>
            <a:r>
              <a:rPr lang="en-IN" sz="1900" dirty="0">
                <a:latin typeface="Century Gothic" panose="020B0502020202020204" pitchFamily="34" charset="0"/>
              </a:rPr>
              <a:t>Diagram summarize the processes applied in conventional municipal wastewater treatment.</a:t>
            </a:r>
          </a:p>
          <a:p>
            <a:pPr algn="just"/>
            <a:r>
              <a:rPr lang="en-IN" sz="1900" dirty="0">
                <a:latin typeface="Century Gothic" panose="020B0502020202020204" pitchFamily="34" charset="0"/>
              </a:rPr>
              <a:t>Preliminary steps include influent flow measurement, screening to protect the pumps from large solids, pumping as needed to lift the wastewater above ground level, and grit removal  to protect mechanical equipment from abrasive wear.</a:t>
            </a:r>
          </a:p>
          <a:p>
            <a:pPr algn="just"/>
            <a:r>
              <a:rPr lang="en-IN" sz="1900" dirty="0">
                <a:latin typeface="Century Gothic" panose="020B0502020202020204" pitchFamily="34" charset="0"/>
              </a:rPr>
              <a:t>Primary treatment removes heavier solids from the wastewater by sedimentation and scum that floats to the surface.</a:t>
            </a:r>
          </a:p>
          <a:p>
            <a:pPr algn="just"/>
            <a:r>
              <a:rPr lang="en-IN" sz="1900" dirty="0">
                <a:latin typeface="Century Gothic" panose="020B0502020202020204" pitchFamily="34" charset="0"/>
              </a:rPr>
              <a:t>Primary clarifiers are also used to store and thicken sludge, but their main function is to reduce the organic load on secondary treatment processes.</a:t>
            </a: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289187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EAAA-D724-FC55-4544-81004370E5C8}"/>
              </a:ext>
            </a:extLst>
          </p:cNvPr>
          <p:cNvSpPr>
            <a:spLocks noGrp="1"/>
          </p:cNvSpPr>
          <p:nvPr>
            <p:ph type="title"/>
          </p:nvPr>
        </p:nvSpPr>
        <p:spPr>
          <a:xfrm>
            <a:off x="454819" y="0"/>
            <a:ext cx="8229600" cy="1143000"/>
          </a:xfrm>
        </p:spPr>
        <p:txBody>
          <a:bodyPr>
            <a:normAutofit fontScale="90000"/>
          </a:bodyPr>
          <a:lstStyle/>
          <a:p>
            <a:r>
              <a:rPr lang="en-IN" dirty="0"/>
              <a:t>TREATMENT  OF INDUSTRIAL WASTE WATER</a:t>
            </a:r>
          </a:p>
        </p:txBody>
      </p:sp>
      <p:sp>
        <p:nvSpPr>
          <p:cNvPr id="3" name="Content Placeholder 2">
            <a:extLst>
              <a:ext uri="{FF2B5EF4-FFF2-40B4-BE49-F238E27FC236}">
                <a16:creationId xmlns:a16="http://schemas.microsoft.com/office/drawing/2014/main" id="{18FB731B-9EF7-31E8-14F8-0C434241A8AE}"/>
              </a:ext>
            </a:extLst>
          </p:cNvPr>
          <p:cNvSpPr>
            <a:spLocks noGrp="1"/>
          </p:cNvSpPr>
          <p:nvPr>
            <p:ph idx="1"/>
          </p:nvPr>
        </p:nvSpPr>
        <p:spPr>
          <a:xfrm>
            <a:off x="179512" y="1143000"/>
            <a:ext cx="8964488" cy="5715000"/>
          </a:xfrm>
        </p:spPr>
        <p:txBody>
          <a:bodyPr>
            <a:normAutofit/>
          </a:bodyPr>
          <a:lstStyle/>
          <a:p>
            <a:pPr algn="just"/>
            <a:r>
              <a:rPr lang="en-IN" sz="1900" dirty="0">
                <a:latin typeface="Century Gothic" panose="020B0502020202020204" pitchFamily="34" charset="0"/>
              </a:rPr>
              <a:t>Secondary treatment is the biological conversion of organic material into solid biomass for removal in the secondary clarifiers.</a:t>
            </a:r>
          </a:p>
          <a:p>
            <a:pPr algn="just"/>
            <a:r>
              <a:rPr lang="en-IN" sz="1900" dirty="0">
                <a:latin typeface="Century Gothic" panose="020B0502020202020204" pitchFamily="34" charset="0"/>
              </a:rPr>
              <a:t>Following secondary settling, disinfection of the effluent reduces the risk of disease and biological activity for use in-plant , irrigation, or as required for discharge to a receiving stream.</a:t>
            </a:r>
          </a:p>
          <a:p>
            <a:pPr algn="just"/>
            <a:r>
              <a:rPr lang="en-IN" sz="1900" dirty="0">
                <a:latin typeface="Century Gothic" panose="020B0502020202020204" pitchFamily="34" charset="0"/>
              </a:rPr>
              <a:t>Excess microbial growth settled out in the secondary clarifier is wasted and may be thickened prior to digestion. </a:t>
            </a:r>
          </a:p>
          <a:p>
            <a:pPr algn="just"/>
            <a:r>
              <a:rPr lang="en-IN" sz="1900" dirty="0">
                <a:latin typeface="Century Gothic" panose="020B0502020202020204" pitchFamily="34" charset="0"/>
              </a:rPr>
              <a:t>The overall process of conventional treatment can be viewed as the conversion of soluble matter to an organic solid thickening; pollutant removed from solution are concentrated in a small volume convenient foe ultimate disposal.</a:t>
            </a:r>
          </a:p>
          <a:p>
            <a:pPr algn="just"/>
            <a:endParaRPr lang="en-IN" sz="1900" dirty="0">
              <a:latin typeface="Century Gothic" panose="020B0502020202020204" pitchFamily="34" charset="0"/>
            </a:endParaRPr>
          </a:p>
        </p:txBody>
      </p:sp>
    </p:spTree>
    <p:extLst>
      <p:ext uri="{BB962C8B-B14F-4D97-AF65-F5344CB8AC3E}">
        <p14:creationId xmlns:p14="http://schemas.microsoft.com/office/powerpoint/2010/main" val="3528410782"/>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ThemeSRM</Template>
  <TotalTime>7394</TotalTime>
  <Words>5746</Words>
  <Application>Microsoft Office PowerPoint</Application>
  <PresentationFormat>On-screen Show (4:3)</PresentationFormat>
  <Paragraphs>327</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Century Gothic</vt:lpstr>
      <vt:lpstr>Times New Roman</vt:lpstr>
      <vt:lpstr>ThemeSRM</vt:lpstr>
      <vt:lpstr>WATER POLLUTION AND ITS MANAGEMENT UNIT III 18CEO405T</vt:lpstr>
      <vt:lpstr>MITIGATION MEASURES FOR WATER POLLUTION CONTAMINATION DUE TO INDUSTRIES</vt:lpstr>
      <vt:lpstr>MITIGATION MEASURES FOR WATER POLLUTION CONTAMINATION DUE TO INDUSTRIES</vt:lpstr>
      <vt:lpstr>MITIGATION MEASURES FOR WATER POLLUTION CONTAMINATION DUE TO INDUSTRIES</vt:lpstr>
      <vt:lpstr>MITIGATION MEASURES FOR WATER POLLUTION CONTAMINATION DUE TO INDUSTRIES</vt:lpstr>
      <vt:lpstr>TREATMENT  OF INDUSTRIAL WASTE WATER</vt:lpstr>
      <vt:lpstr>TREATMENT  OF INDUSTRIAL WASTE WATER</vt:lpstr>
      <vt:lpstr>TREATMENT  OF INDUSTRIAL WASTE WATER</vt:lpstr>
      <vt:lpstr>TREATMENT  OF INDUSTRIAL WASTE WATER</vt:lpstr>
      <vt:lpstr>TREATMENT  OF INDUSTRIAL WASTE WATER</vt:lpstr>
      <vt:lpstr>TREATMENT  OF INDUSTRIAL WASTE WATER</vt:lpstr>
      <vt:lpstr>TREATMENT  OF INDUSTRIAL WASTE WATER</vt:lpstr>
      <vt:lpstr>TREATMENT  OF INDUSTRIAL WASTE WATER</vt:lpstr>
      <vt:lpstr>TREATMENT  OF INDUSTRIAL WASTE WATER</vt:lpstr>
      <vt:lpstr>GUIDELINES FOR CONTROLLING INDUSTRIAL WASTE WATER</vt:lpstr>
      <vt:lpstr>GUIDELINES FOR CONTROLLING INDUSTRIAL WASTE WATER</vt:lpstr>
      <vt:lpstr>GUIDELINES FOR CONTROLLING INDUSTRIAL WASTE WATER</vt:lpstr>
      <vt:lpstr>GUIDELINES FOR CONTROLLING INDUSTRIAL WASTE WATER</vt:lpstr>
      <vt:lpstr>GUIDELINES FOR CONTROLLING INDUSTRIAL WASTE WATER</vt:lpstr>
      <vt:lpstr>POLLUTION CHARACTERISTICS OF CERTAIN TYPICAL INDUSTRIES</vt:lpstr>
      <vt:lpstr>THERMAL POLLUTION</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THERMAL POLLUTION AND ITS ADVERSE EFFECTS</vt:lpstr>
      <vt:lpstr>ROLE OF REGULATORY BODIES IN PROTECTION OF WATER BODIES-CONTROL MEASURES</vt:lpstr>
      <vt:lpstr>ROLE OF REGULATORY BODIES IN PROTECTION OF WATER BODIES-CONTROL MEASURES</vt:lpstr>
      <vt:lpstr>ROLE OF REGULATORY BODIES IN PROTECTION OF WATER BODIES-CONTROL MEASURES</vt:lpstr>
      <vt:lpstr>ROLE OF REGULATORY BODIES IN PROTECTION OF WATER BODIES-CONTROL MEASURES</vt:lpstr>
      <vt:lpstr>ROLE OF REGULATORY BODIES IN PROTECTION OF WATER BODIES-CONTROL MEASURES</vt:lpstr>
      <vt:lpstr>ROLE OF REGULATORY BODIES IN PROTECTION OF WATER BODIES-CONTROL MEASURES</vt:lpstr>
      <vt:lpstr>ROLE OF REGULATORY BODIES IN PROTECTION OF WATER BODIES-CONTROL MEASURES</vt:lpstr>
      <vt:lpstr>THE WATER (PREVENTION AND CONTROL OF POLLUTION) ACT, 1974</vt:lpstr>
      <vt:lpstr>THE WATER (PREVENTION AND CONTROL OF POLLUTION) ACT, 1974</vt:lpstr>
      <vt:lpstr>THE WATER (PREVENTION AND CONTROL OF POLLUTION) ACT, 1974</vt:lpstr>
      <vt:lpstr>THE WATER (PREVENTION AND CONTROL OF POLLUTION) ACT, 1974</vt:lpstr>
      <vt:lpstr>THE WATER (PREVENTION AND CONTROL OF POLLUTION) ACT, 1974</vt:lpstr>
      <vt:lpstr>THE WATER (PREVENTION AND CONTROL OF POLLUTION) ACT, 1974</vt:lpstr>
      <vt:lpstr>DISCHARGE STANDARDS FOR RIVER AND STREAM</vt:lpstr>
      <vt:lpstr>SELF PURIFICATION OF STREAM</vt:lpstr>
      <vt:lpstr>SELF PURIFICATION OF STREAM</vt:lpstr>
      <vt:lpstr>SELF PURIFICATION OF STREAM</vt:lpstr>
      <vt:lpstr>SELF PURIFICATION OF STREAM</vt:lpstr>
      <vt:lpstr>ROLE OF STAKEHOLDERS IN PROTECTION OF WATER BODIES</vt:lpstr>
      <vt:lpstr>WATER QUALITY MONITORING</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MONITORING AND ITS PURPOSE</vt:lpstr>
      <vt:lpstr>WATER QUALITY MONITROING STRATEGY</vt:lpstr>
      <vt:lpstr>WATER QUALITY MONITROING STRATEGY</vt:lpstr>
      <vt:lpstr>WATER QUALITY MONITROING STRATEGY</vt:lpstr>
      <vt:lpstr>WATER QUALITY MONITROING STRATEGY</vt:lpstr>
      <vt:lpstr>STEPS INVOLVED IN WATER QUALITY MONITORING</vt:lpstr>
      <vt:lpstr>PARAMETERS AND FREQUENCY OF MONITORING</vt:lpstr>
      <vt:lpstr>PARAMETERS AND FREQUENCY OF MONITORING</vt:lpstr>
      <vt:lpstr>PARAMETERS AND FREQUENCY OF MONITORING</vt:lpstr>
      <vt:lpstr>PARAMETERS AND FREQUENCY OF MONITORING</vt:lpstr>
      <vt:lpstr>PARAMETERS AND FREQUENCY OF MONITORING</vt:lpstr>
      <vt:lpstr>GRAPHICAL REPRESENTATION OF WATER QUALITY</vt:lpstr>
      <vt:lpstr>SOFTWARES USED IN WATER QUALITY MODELLING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Prasanna K</cp:lastModifiedBy>
  <cp:revision>889</cp:revision>
  <dcterms:created xsi:type="dcterms:W3CDTF">2019-01-07T03:41:29Z</dcterms:created>
  <dcterms:modified xsi:type="dcterms:W3CDTF">2024-01-11T07:16:39Z</dcterms:modified>
</cp:coreProperties>
</file>